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27"/>
  </p:notesMasterIdLst>
  <p:sldIdLst>
    <p:sldId id="256" r:id="rId6"/>
    <p:sldId id="257" r:id="rId7"/>
    <p:sldId id="258" r:id="rId8"/>
    <p:sldId id="259" r:id="rId9"/>
    <p:sldId id="260" r:id="rId10"/>
    <p:sldId id="262" r:id="rId11"/>
    <p:sldId id="263" r:id="rId12"/>
    <p:sldId id="265" r:id="rId13"/>
    <p:sldId id="266" r:id="rId14"/>
    <p:sldId id="268" r:id="rId15"/>
    <p:sldId id="267" r:id="rId16"/>
    <p:sldId id="280" r:id="rId17"/>
    <p:sldId id="270" r:id="rId18"/>
    <p:sldId id="282" r:id="rId19"/>
    <p:sldId id="271" r:id="rId20"/>
    <p:sldId id="274" r:id="rId21"/>
    <p:sldId id="283" r:id="rId22"/>
    <p:sldId id="277" r:id="rId23"/>
    <p:sldId id="284" r:id="rId24"/>
    <p:sldId id="279" r:id="rId25"/>
    <p:sldId id="281"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5" autoAdjust="0"/>
    <p:restoredTop sz="94660"/>
  </p:normalViewPr>
  <p:slideViewPr>
    <p:cSldViewPr snapToGrid="0">
      <p:cViewPr varScale="1">
        <p:scale>
          <a:sx n="101" d="100"/>
          <a:sy n="101" d="100"/>
        </p:scale>
        <p:origin x="126"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3EC833-0269-4CB2-8321-1AE1586BCAE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7D4A7D6A-97B5-40AD-8141-A760562BE859}">
      <dgm:prSet phldrT="[文本]" custT="1"/>
      <dgm:spPr/>
      <dgm:t>
        <a:bodyPr/>
        <a:lstStyle/>
        <a:p>
          <a:r>
            <a:rPr lang="en-US" altLang="zh-CN" sz="1800" dirty="0" smtClean="0"/>
            <a:t>16.01~16.07</a:t>
          </a:r>
          <a:endParaRPr lang="zh-CN" altLang="en-US" sz="1800" dirty="0"/>
        </a:p>
      </dgm:t>
    </dgm:pt>
    <dgm:pt modelId="{0084E698-6B0B-4F69-B8B6-80FE73DB1A21}" type="parTrans" cxnId="{7E8E2268-F27A-4455-9833-9DAC4C38ABEC}">
      <dgm:prSet/>
      <dgm:spPr/>
      <dgm:t>
        <a:bodyPr/>
        <a:lstStyle/>
        <a:p>
          <a:endParaRPr lang="zh-CN" altLang="en-US"/>
        </a:p>
      </dgm:t>
    </dgm:pt>
    <dgm:pt modelId="{BFC87FE7-507F-41BD-91D4-1C15190DFFF0}" type="sibTrans" cxnId="{7E8E2268-F27A-4455-9833-9DAC4C38ABEC}">
      <dgm:prSet/>
      <dgm:spPr/>
      <dgm:t>
        <a:bodyPr/>
        <a:lstStyle/>
        <a:p>
          <a:endParaRPr lang="zh-CN" altLang="en-US"/>
        </a:p>
      </dgm:t>
    </dgm:pt>
    <dgm:pt modelId="{3316FC1B-1012-4CED-BE19-978C0603C376}">
      <dgm:prSet phldrT="[文本]"/>
      <dgm:spPr/>
      <dgm:t>
        <a:bodyPr/>
        <a:lstStyle/>
        <a:p>
          <a:r>
            <a:rPr lang="zh-CN" altLang="en-US" dirty="0" smtClean="0"/>
            <a:t>整理并补充点阵结构局部振动对波传播的影响的计算结果，并进行实验验证。</a:t>
          </a:r>
          <a:endParaRPr lang="zh-CN" altLang="en-US" dirty="0"/>
        </a:p>
      </dgm:t>
    </dgm:pt>
    <dgm:pt modelId="{3085526E-AE04-4FA2-A0B1-D30D4B83F958}" type="parTrans" cxnId="{9E76D062-B66B-4D84-9B98-10C864C29A74}">
      <dgm:prSet/>
      <dgm:spPr/>
      <dgm:t>
        <a:bodyPr/>
        <a:lstStyle/>
        <a:p>
          <a:endParaRPr lang="zh-CN" altLang="en-US"/>
        </a:p>
      </dgm:t>
    </dgm:pt>
    <dgm:pt modelId="{A63C1E63-8BA0-4CAF-B996-C8A35E9327EE}" type="sibTrans" cxnId="{9E76D062-B66B-4D84-9B98-10C864C29A74}">
      <dgm:prSet/>
      <dgm:spPr/>
      <dgm:t>
        <a:bodyPr/>
        <a:lstStyle/>
        <a:p>
          <a:endParaRPr lang="zh-CN" altLang="en-US"/>
        </a:p>
      </dgm:t>
    </dgm:pt>
    <dgm:pt modelId="{9E406B4F-FF02-432E-BBE7-23652C315431}">
      <dgm:prSet phldrT="[文本]" custT="1"/>
      <dgm:spPr/>
      <dgm:t>
        <a:bodyPr/>
        <a:lstStyle/>
        <a:p>
          <a:r>
            <a:rPr lang="en-US" altLang="zh-CN" sz="1800" dirty="0" smtClean="0"/>
            <a:t>17.01~17.07</a:t>
          </a:r>
          <a:endParaRPr lang="zh-CN" altLang="en-US" sz="1800" dirty="0"/>
        </a:p>
      </dgm:t>
    </dgm:pt>
    <dgm:pt modelId="{BDA1F326-2896-4ED7-AD21-C37DE2A483E9}" type="parTrans" cxnId="{F42CCFCC-65A2-4008-A3ED-480A0D7A778D}">
      <dgm:prSet/>
      <dgm:spPr/>
      <dgm:t>
        <a:bodyPr/>
        <a:lstStyle/>
        <a:p>
          <a:endParaRPr lang="zh-CN" altLang="en-US"/>
        </a:p>
      </dgm:t>
    </dgm:pt>
    <dgm:pt modelId="{73968581-FBD0-4083-ADEC-BF537489B1D3}" type="sibTrans" cxnId="{F42CCFCC-65A2-4008-A3ED-480A0D7A778D}">
      <dgm:prSet/>
      <dgm:spPr/>
      <dgm:t>
        <a:bodyPr/>
        <a:lstStyle/>
        <a:p>
          <a:endParaRPr lang="zh-CN" altLang="en-US"/>
        </a:p>
      </dgm:t>
    </dgm:pt>
    <dgm:pt modelId="{C52D2F95-13E5-48D7-8405-7EB6E9AF3D5E}">
      <dgm:prSet phldrT="[文本]"/>
      <dgm:spPr/>
      <dgm:t>
        <a:bodyPr/>
        <a:lstStyle/>
        <a:p>
          <a:r>
            <a:rPr lang="zh-CN" altLang="en-US" dirty="0" smtClean="0"/>
            <a:t>研究复合材料</a:t>
          </a:r>
          <a:r>
            <a:rPr lang="zh-CN" altLang="en-US" dirty="0" smtClean="0"/>
            <a:t>结构的动态响应特点，并针对其特点研究损伤检测的方法</a:t>
          </a:r>
          <a:endParaRPr lang="zh-CN" altLang="en-US" dirty="0"/>
        </a:p>
      </dgm:t>
    </dgm:pt>
    <dgm:pt modelId="{72C4B712-92B4-4221-8498-3C5153D14E04}" type="parTrans" cxnId="{1926B44C-0F94-486B-BCCA-EA9E2503B477}">
      <dgm:prSet/>
      <dgm:spPr/>
      <dgm:t>
        <a:bodyPr/>
        <a:lstStyle/>
        <a:p>
          <a:endParaRPr lang="zh-CN" altLang="en-US"/>
        </a:p>
      </dgm:t>
    </dgm:pt>
    <dgm:pt modelId="{9A6276A0-2D05-41EB-807E-0E933E989180}" type="sibTrans" cxnId="{1926B44C-0F94-486B-BCCA-EA9E2503B477}">
      <dgm:prSet/>
      <dgm:spPr/>
      <dgm:t>
        <a:bodyPr/>
        <a:lstStyle/>
        <a:p>
          <a:endParaRPr lang="zh-CN" altLang="en-US"/>
        </a:p>
      </dgm:t>
    </dgm:pt>
    <dgm:pt modelId="{D15EEF0A-000F-46F5-8DB0-C2E570E4144A}">
      <dgm:prSet phldrT="[文本]"/>
      <dgm:spPr/>
      <dgm:t>
        <a:bodyPr/>
        <a:lstStyle/>
        <a:p>
          <a:r>
            <a:rPr lang="zh-CN" altLang="en-US" dirty="0" smtClean="0"/>
            <a:t>研究在役条件下复合材料结构的损伤检测，整理发表文章</a:t>
          </a:r>
          <a:endParaRPr lang="zh-CN" altLang="en-US" dirty="0"/>
        </a:p>
      </dgm:t>
    </dgm:pt>
    <dgm:pt modelId="{40F5B8DD-C855-45E8-88D6-D4D4328D1230}" type="parTrans" cxnId="{61B09296-48CF-41A7-81AC-582760252D0A}">
      <dgm:prSet/>
      <dgm:spPr/>
      <dgm:t>
        <a:bodyPr/>
        <a:lstStyle/>
        <a:p>
          <a:endParaRPr lang="zh-CN" altLang="en-US"/>
        </a:p>
      </dgm:t>
    </dgm:pt>
    <dgm:pt modelId="{EF8C1B20-D611-4C1E-815B-9403936CB194}" type="sibTrans" cxnId="{61B09296-48CF-41A7-81AC-582760252D0A}">
      <dgm:prSet/>
      <dgm:spPr/>
      <dgm:t>
        <a:bodyPr/>
        <a:lstStyle/>
        <a:p>
          <a:endParaRPr lang="zh-CN" altLang="en-US"/>
        </a:p>
      </dgm:t>
    </dgm:pt>
    <dgm:pt modelId="{CB4F5903-0C32-4A07-B6E3-F38AC68735A2}">
      <dgm:prSet custT="1"/>
      <dgm:spPr/>
      <dgm:t>
        <a:bodyPr/>
        <a:lstStyle/>
        <a:p>
          <a:r>
            <a:rPr lang="en-US" altLang="zh-CN" sz="1800" dirty="0" smtClean="0"/>
            <a:t>17.08~</a:t>
          </a:r>
          <a:r>
            <a:rPr lang="zh-CN" altLang="en-US" sz="1800" dirty="0" smtClean="0"/>
            <a:t>毕业</a:t>
          </a:r>
          <a:endParaRPr lang="zh-CN" altLang="en-US" sz="1800" dirty="0"/>
        </a:p>
      </dgm:t>
    </dgm:pt>
    <dgm:pt modelId="{22B2DA2E-9525-4284-834B-170A3CCDC1F9}" type="parTrans" cxnId="{E8B9E331-84D0-4A99-AF7C-3EA640A15F32}">
      <dgm:prSet/>
      <dgm:spPr/>
      <dgm:t>
        <a:bodyPr/>
        <a:lstStyle/>
        <a:p>
          <a:endParaRPr lang="zh-CN" altLang="en-US"/>
        </a:p>
      </dgm:t>
    </dgm:pt>
    <dgm:pt modelId="{4DE813B1-B38A-4E1F-A601-26FEF3E62541}" type="sibTrans" cxnId="{E8B9E331-84D0-4A99-AF7C-3EA640A15F32}">
      <dgm:prSet/>
      <dgm:spPr/>
      <dgm:t>
        <a:bodyPr/>
        <a:lstStyle/>
        <a:p>
          <a:endParaRPr lang="zh-CN" altLang="en-US"/>
        </a:p>
      </dgm:t>
    </dgm:pt>
    <dgm:pt modelId="{8B48BCA4-E974-491A-9708-B79B5E8D1667}">
      <dgm:prSet/>
      <dgm:spPr/>
      <dgm:t>
        <a:bodyPr/>
        <a:lstStyle/>
        <a:p>
          <a:r>
            <a:rPr lang="zh-CN" altLang="en-US" dirty="0" smtClean="0"/>
            <a:t>撰写博士毕业论文</a:t>
          </a:r>
          <a:endParaRPr lang="zh-CN" altLang="en-US" dirty="0"/>
        </a:p>
      </dgm:t>
    </dgm:pt>
    <dgm:pt modelId="{A105A387-FCAC-4A55-AB92-C334BACDC996}" type="parTrans" cxnId="{695D38E0-51A9-42A1-BB23-10628B75EFF5}">
      <dgm:prSet/>
      <dgm:spPr/>
      <dgm:t>
        <a:bodyPr/>
        <a:lstStyle/>
        <a:p>
          <a:endParaRPr lang="zh-CN" altLang="en-US"/>
        </a:p>
      </dgm:t>
    </dgm:pt>
    <dgm:pt modelId="{18CA18CB-EFC9-48BC-B84B-0997C6B00F83}" type="sibTrans" cxnId="{695D38E0-51A9-42A1-BB23-10628B75EFF5}">
      <dgm:prSet/>
      <dgm:spPr/>
      <dgm:t>
        <a:bodyPr/>
        <a:lstStyle/>
        <a:p>
          <a:endParaRPr lang="zh-CN" altLang="en-US"/>
        </a:p>
      </dgm:t>
    </dgm:pt>
    <dgm:pt modelId="{0A7C52BA-CEA5-4BA9-8004-7E590FA8F860}">
      <dgm:prSet phldrT="[文本]"/>
      <dgm:spPr/>
      <dgm:t>
        <a:bodyPr/>
        <a:lstStyle/>
        <a:p>
          <a:r>
            <a:rPr lang="zh-CN" altLang="en-US" dirty="0" smtClean="0"/>
            <a:t>研究加筋复合材料结构的动态响应特点</a:t>
          </a:r>
          <a:endParaRPr lang="zh-CN" altLang="en-US" dirty="0"/>
        </a:p>
      </dgm:t>
    </dgm:pt>
    <dgm:pt modelId="{016529D9-D5EF-4FD5-82DC-C2D89BF0952A}" type="parTrans" cxnId="{E84C02CC-A8DD-4734-BF00-E41EC18F22CD}">
      <dgm:prSet/>
      <dgm:spPr/>
      <dgm:t>
        <a:bodyPr/>
        <a:lstStyle/>
        <a:p>
          <a:endParaRPr lang="zh-CN" altLang="en-US"/>
        </a:p>
      </dgm:t>
    </dgm:pt>
    <dgm:pt modelId="{20C82524-42F2-4BF2-ADF8-BFA4119DD47A}" type="sibTrans" cxnId="{E84C02CC-A8DD-4734-BF00-E41EC18F22CD}">
      <dgm:prSet/>
      <dgm:spPr/>
      <dgm:t>
        <a:bodyPr/>
        <a:lstStyle/>
        <a:p>
          <a:endParaRPr lang="zh-CN" altLang="en-US"/>
        </a:p>
      </dgm:t>
    </dgm:pt>
    <dgm:pt modelId="{41756D40-E3DB-4AD0-92F0-AA6EDE6EF7D6}">
      <dgm:prSet custT="1"/>
      <dgm:spPr/>
      <dgm:t>
        <a:bodyPr/>
        <a:lstStyle/>
        <a:p>
          <a:r>
            <a:rPr lang="en-US" altLang="zh-CN" sz="1800" dirty="0" smtClean="0"/>
            <a:t>16.08~16.12</a:t>
          </a:r>
          <a:endParaRPr lang="zh-CN" altLang="en-US" sz="1800" dirty="0"/>
        </a:p>
      </dgm:t>
    </dgm:pt>
    <dgm:pt modelId="{ECA29EFD-4534-4B53-AF52-245DD3F50FF1}" type="parTrans" cxnId="{836636D3-ACD8-4FD9-B2A4-D70F5D84F2FE}">
      <dgm:prSet/>
      <dgm:spPr/>
      <dgm:t>
        <a:bodyPr/>
        <a:lstStyle/>
        <a:p>
          <a:endParaRPr lang="zh-CN" altLang="en-US"/>
        </a:p>
      </dgm:t>
    </dgm:pt>
    <dgm:pt modelId="{AC8866CF-880B-49BD-82BC-EFEAAFBA3A41}" type="sibTrans" cxnId="{836636D3-ACD8-4FD9-B2A4-D70F5D84F2FE}">
      <dgm:prSet/>
      <dgm:spPr/>
      <dgm:t>
        <a:bodyPr/>
        <a:lstStyle/>
        <a:p>
          <a:endParaRPr lang="zh-CN" altLang="en-US"/>
        </a:p>
      </dgm:t>
    </dgm:pt>
    <dgm:pt modelId="{79A968A1-CF72-4EF9-96E8-F77C7845AEB1}">
      <dgm:prSet/>
      <dgm:spPr/>
      <dgm:t>
        <a:bodyPr/>
        <a:lstStyle/>
        <a:p>
          <a:r>
            <a:rPr lang="zh-CN" altLang="en-US" dirty="0" smtClean="0"/>
            <a:t>从带隙理论的角度研究复合材料结构的频响关系</a:t>
          </a:r>
          <a:endParaRPr lang="zh-CN" altLang="en-US" dirty="0"/>
        </a:p>
      </dgm:t>
    </dgm:pt>
    <dgm:pt modelId="{E64D02F7-F8FF-47FF-94D9-6A06961A49DA}" type="parTrans" cxnId="{E8F12BAC-4151-460D-A7D2-62E3E040D7EA}">
      <dgm:prSet/>
      <dgm:spPr/>
      <dgm:t>
        <a:bodyPr/>
        <a:lstStyle/>
        <a:p>
          <a:endParaRPr lang="zh-CN" altLang="en-US"/>
        </a:p>
      </dgm:t>
    </dgm:pt>
    <dgm:pt modelId="{4BA325F8-526B-4990-9483-B4D2E87FB9E3}" type="sibTrans" cxnId="{E8F12BAC-4151-460D-A7D2-62E3E040D7EA}">
      <dgm:prSet/>
      <dgm:spPr/>
      <dgm:t>
        <a:bodyPr/>
        <a:lstStyle/>
        <a:p>
          <a:endParaRPr lang="zh-CN" altLang="en-US"/>
        </a:p>
      </dgm:t>
    </dgm:pt>
    <dgm:pt modelId="{944838B6-B30C-49E4-8650-132F22011C83}" type="pres">
      <dgm:prSet presAssocID="{B63EC833-0269-4CB2-8321-1AE1586BCAE9}" presName="linearFlow" presStyleCnt="0">
        <dgm:presLayoutVars>
          <dgm:dir/>
          <dgm:animLvl val="lvl"/>
          <dgm:resizeHandles val="exact"/>
        </dgm:presLayoutVars>
      </dgm:prSet>
      <dgm:spPr/>
      <dgm:t>
        <a:bodyPr/>
        <a:lstStyle/>
        <a:p>
          <a:endParaRPr lang="zh-CN" altLang="en-US"/>
        </a:p>
      </dgm:t>
    </dgm:pt>
    <dgm:pt modelId="{C63E2343-44C9-490C-805E-9281A1674991}" type="pres">
      <dgm:prSet presAssocID="{7D4A7D6A-97B5-40AD-8141-A760562BE859}" presName="composite" presStyleCnt="0"/>
      <dgm:spPr/>
    </dgm:pt>
    <dgm:pt modelId="{507449A3-A4CC-4C88-959A-280116CF8A8F}" type="pres">
      <dgm:prSet presAssocID="{7D4A7D6A-97B5-40AD-8141-A760562BE859}" presName="parentText" presStyleLbl="alignNode1" presStyleIdx="0" presStyleCnt="4">
        <dgm:presLayoutVars>
          <dgm:chMax val="1"/>
          <dgm:bulletEnabled val="1"/>
        </dgm:presLayoutVars>
      </dgm:prSet>
      <dgm:spPr/>
      <dgm:t>
        <a:bodyPr/>
        <a:lstStyle/>
        <a:p>
          <a:endParaRPr lang="zh-CN" altLang="en-US"/>
        </a:p>
      </dgm:t>
    </dgm:pt>
    <dgm:pt modelId="{95D32C8E-91EF-4CC0-9769-EBFB3ECCA965}" type="pres">
      <dgm:prSet presAssocID="{7D4A7D6A-97B5-40AD-8141-A760562BE859}" presName="descendantText" presStyleLbl="alignAcc1" presStyleIdx="0" presStyleCnt="4">
        <dgm:presLayoutVars>
          <dgm:bulletEnabled val="1"/>
        </dgm:presLayoutVars>
      </dgm:prSet>
      <dgm:spPr/>
      <dgm:t>
        <a:bodyPr/>
        <a:lstStyle/>
        <a:p>
          <a:endParaRPr lang="zh-CN" altLang="en-US"/>
        </a:p>
      </dgm:t>
    </dgm:pt>
    <dgm:pt modelId="{F93C7546-371A-4060-910A-CC50EF5792F4}" type="pres">
      <dgm:prSet presAssocID="{BFC87FE7-507F-41BD-91D4-1C15190DFFF0}" presName="sp" presStyleCnt="0"/>
      <dgm:spPr/>
    </dgm:pt>
    <dgm:pt modelId="{33C4EF6F-5427-4CA1-9DA4-DF08741C349F}" type="pres">
      <dgm:prSet presAssocID="{41756D40-E3DB-4AD0-92F0-AA6EDE6EF7D6}" presName="composite" presStyleCnt="0"/>
      <dgm:spPr/>
    </dgm:pt>
    <dgm:pt modelId="{624B4B44-650D-42BE-A006-19F114051368}" type="pres">
      <dgm:prSet presAssocID="{41756D40-E3DB-4AD0-92F0-AA6EDE6EF7D6}" presName="parentText" presStyleLbl="alignNode1" presStyleIdx="1" presStyleCnt="4">
        <dgm:presLayoutVars>
          <dgm:chMax val="1"/>
          <dgm:bulletEnabled val="1"/>
        </dgm:presLayoutVars>
      </dgm:prSet>
      <dgm:spPr/>
      <dgm:t>
        <a:bodyPr/>
        <a:lstStyle/>
        <a:p>
          <a:endParaRPr lang="zh-CN" altLang="en-US"/>
        </a:p>
      </dgm:t>
    </dgm:pt>
    <dgm:pt modelId="{D6DA19FA-493C-4D8B-B6B8-E988AA019157}" type="pres">
      <dgm:prSet presAssocID="{41756D40-E3DB-4AD0-92F0-AA6EDE6EF7D6}" presName="descendantText" presStyleLbl="alignAcc1" presStyleIdx="1" presStyleCnt="4">
        <dgm:presLayoutVars>
          <dgm:bulletEnabled val="1"/>
        </dgm:presLayoutVars>
      </dgm:prSet>
      <dgm:spPr/>
      <dgm:t>
        <a:bodyPr/>
        <a:lstStyle/>
        <a:p>
          <a:endParaRPr lang="zh-CN" altLang="en-US"/>
        </a:p>
      </dgm:t>
    </dgm:pt>
    <dgm:pt modelId="{99432BBF-F8AC-46F4-A164-B116F3F0D880}" type="pres">
      <dgm:prSet presAssocID="{AC8866CF-880B-49BD-82BC-EFEAAFBA3A41}" presName="sp" presStyleCnt="0"/>
      <dgm:spPr/>
    </dgm:pt>
    <dgm:pt modelId="{D209FCD0-4098-48D9-A92A-4586D131206A}" type="pres">
      <dgm:prSet presAssocID="{9E406B4F-FF02-432E-BBE7-23652C315431}" presName="composite" presStyleCnt="0"/>
      <dgm:spPr/>
    </dgm:pt>
    <dgm:pt modelId="{7453CD45-E024-41CA-9A98-16DDE634F871}" type="pres">
      <dgm:prSet presAssocID="{9E406B4F-FF02-432E-BBE7-23652C315431}" presName="parentText" presStyleLbl="alignNode1" presStyleIdx="2" presStyleCnt="4">
        <dgm:presLayoutVars>
          <dgm:chMax val="1"/>
          <dgm:bulletEnabled val="1"/>
        </dgm:presLayoutVars>
      </dgm:prSet>
      <dgm:spPr/>
      <dgm:t>
        <a:bodyPr/>
        <a:lstStyle/>
        <a:p>
          <a:endParaRPr lang="zh-CN" altLang="en-US"/>
        </a:p>
      </dgm:t>
    </dgm:pt>
    <dgm:pt modelId="{975DD4A8-188F-48D0-B926-421CDBE943F9}" type="pres">
      <dgm:prSet presAssocID="{9E406B4F-FF02-432E-BBE7-23652C315431}" presName="descendantText" presStyleLbl="alignAcc1" presStyleIdx="2" presStyleCnt="4" custLinFactNeighborX="322" custLinFactNeighborY="0">
        <dgm:presLayoutVars>
          <dgm:bulletEnabled val="1"/>
        </dgm:presLayoutVars>
      </dgm:prSet>
      <dgm:spPr/>
      <dgm:t>
        <a:bodyPr/>
        <a:lstStyle/>
        <a:p>
          <a:endParaRPr lang="zh-CN" altLang="en-US"/>
        </a:p>
      </dgm:t>
    </dgm:pt>
    <dgm:pt modelId="{A9EA2AE9-0183-4954-9B34-40834C4979C6}" type="pres">
      <dgm:prSet presAssocID="{73968581-FBD0-4083-ADEC-BF537489B1D3}" presName="sp" presStyleCnt="0"/>
      <dgm:spPr/>
    </dgm:pt>
    <dgm:pt modelId="{F873E536-93D6-46F9-BA8A-D458F4D50DE9}" type="pres">
      <dgm:prSet presAssocID="{CB4F5903-0C32-4A07-B6E3-F38AC68735A2}" presName="composite" presStyleCnt="0"/>
      <dgm:spPr/>
    </dgm:pt>
    <dgm:pt modelId="{473DE072-3338-4F99-8A0F-42F65142AF78}" type="pres">
      <dgm:prSet presAssocID="{CB4F5903-0C32-4A07-B6E3-F38AC68735A2}" presName="parentText" presStyleLbl="alignNode1" presStyleIdx="3" presStyleCnt="4">
        <dgm:presLayoutVars>
          <dgm:chMax val="1"/>
          <dgm:bulletEnabled val="1"/>
        </dgm:presLayoutVars>
      </dgm:prSet>
      <dgm:spPr/>
      <dgm:t>
        <a:bodyPr/>
        <a:lstStyle/>
        <a:p>
          <a:endParaRPr lang="zh-CN" altLang="en-US"/>
        </a:p>
      </dgm:t>
    </dgm:pt>
    <dgm:pt modelId="{8207982B-D007-4E14-93C8-562FFFB2CE16}" type="pres">
      <dgm:prSet presAssocID="{CB4F5903-0C32-4A07-B6E3-F38AC68735A2}" presName="descendantText" presStyleLbl="alignAcc1" presStyleIdx="3" presStyleCnt="4">
        <dgm:presLayoutVars>
          <dgm:bulletEnabled val="1"/>
        </dgm:presLayoutVars>
      </dgm:prSet>
      <dgm:spPr/>
      <dgm:t>
        <a:bodyPr/>
        <a:lstStyle/>
        <a:p>
          <a:endParaRPr lang="zh-CN" altLang="en-US"/>
        </a:p>
      </dgm:t>
    </dgm:pt>
  </dgm:ptLst>
  <dgm:cxnLst>
    <dgm:cxn modelId="{836636D3-ACD8-4FD9-B2A4-D70F5D84F2FE}" srcId="{B63EC833-0269-4CB2-8321-1AE1586BCAE9}" destId="{41756D40-E3DB-4AD0-92F0-AA6EDE6EF7D6}" srcOrd="1" destOrd="0" parTransId="{ECA29EFD-4534-4B53-AF52-245DD3F50FF1}" sibTransId="{AC8866CF-880B-49BD-82BC-EFEAAFBA3A41}"/>
    <dgm:cxn modelId="{188AA8CD-B104-417D-AF6D-765C4DE0B4FD}" type="presOf" srcId="{8B48BCA4-E974-491A-9708-B79B5E8D1667}" destId="{8207982B-D007-4E14-93C8-562FFFB2CE16}" srcOrd="0" destOrd="0" presId="urn:microsoft.com/office/officeart/2005/8/layout/chevron2"/>
    <dgm:cxn modelId="{1926B44C-0F94-486B-BCCA-EA9E2503B477}" srcId="{9E406B4F-FF02-432E-BBE7-23652C315431}" destId="{C52D2F95-13E5-48D7-8405-7EB6E9AF3D5E}" srcOrd="0" destOrd="0" parTransId="{72C4B712-92B4-4221-8498-3C5153D14E04}" sibTransId="{9A6276A0-2D05-41EB-807E-0E933E989180}"/>
    <dgm:cxn modelId="{E8F12BAC-4151-460D-A7D2-62E3E040D7EA}" srcId="{41756D40-E3DB-4AD0-92F0-AA6EDE6EF7D6}" destId="{79A968A1-CF72-4EF9-96E8-F77C7845AEB1}" srcOrd="0" destOrd="0" parTransId="{E64D02F7-F8FF-47FF-94D9-6A06961A49DA}" sibTransId="{4BA325F8-526B-4990-9483-B4D2E87FB9E3}"/>
    <dgm:cxn modelId="{61B09296-48CF-41A7-81AC-582760252D0A}" srcId="{9E406B4F-FF02-432E-BBE7-23652C315431}" destId="{D15EEF0A-000F-46F5-8DB0-C2E570E4144A}" srcOrd="1" destOrd="0" parTransId="{40F5B8DD-C855-45E8-88D6-D4D4328D1230}" sibTransId="{EF8C1B20-D611-4C1E-815B-9403936CB194}"/>
    <dgm:cxn modelId="{856FB2DB-9E17-471B-A0C1-8934124476BD}" type="presOf" srcId="{D15EEF0A-000F-46F5-8DB0-C2E570E4144A}" destId="{975DD4A8-188F-48D0-B926-421CDBE943F9}" srcOrd="0" destOrd="1" presId="urn:microsoft.com/office/officeart/2005/8/layout/chevron2"/>
    <dgm:cxn modelId="{1E1E103A-B485-4E04-8BE3-7A110C480457}" type="presOf" srcId="{C52D2F95-13E5-48D7-8405-7EB6E9AF3D5E}" destId="{975DD4A8-188F-48D0-B926-421CDBE943F9}" srcOrd="0" destOrd="0" presId="urn:microsoft.com/office/officeart/2005/8/layout/chevron2"/>
    <dgm:cxn modelId="{E382A948-D8D3-4351-891D-8DF2D2D617EE}" type="presOf" srcId="{0A7C52BA-CEA5-4BA9-8004-7E590FA8F860}" destId="{95D32C8E-91EF-4CC0-9769-EBFB3ECCA965}" srcOrd="0" destOrd="1" presId="urn:microsoft.com/office/officeart/2005/8/layout/chevron2"/>
    <dgm:cxn modelId="{E2FB781E-AA20-497B-8FAE-CFED682603A3}" type="presOf" srcId="{9E406B4F-FF02-432E-BBE7-23652C315431}" destId="{7453CD45-E024-41CA-9A98-16DDE634F871}" srcOrd="0" destOrd="0" presId="urn:microsoft.com/office/officeart/2005/8/layout/chevron2"/>
    <dgm:cxn modelId="{9E76D062-B66B-4D84-9B98-10C864C29A74}" srcId="{7D4A7D6A-97B5-40AD-8141-A760562BE859}" destId="{3316FC1B-1012-4CED-BE19-978C0603C376}" srcOrd="0" destOrd="0" parTransId="{3085526E-AE04-4FA2-A0B1-D30D4B83F958}" sibTransId="{A63C1E63-8BA0-4CAF-B996-C8A35E9327EE}"/>
    <dgm:cxn modelId="{F5367E31-8BE4-4E6A-8CB0-C6825C46EECD}" type="presOf" srcId="{3316FC1B-1012-4CED-BE19-978C0603C376}" destId="{95D32C8E-91EF-4CC0-9769-EBFB3ECCA965}" srcOrd="0" destOrd="0" presId="urn:microsoft.com/office/officeart/2005/8/layout/chevron2"/>
    <dgm:cxn modelId="{6F497580-A05C-435E-AAE3-FDA60E0D0ADD}" type="presOf" srcId="{B63EC833-0269-4CB2-8321-1AE1586BCAE9}" destId="{944838B6-B30C-49E4-8650-132F22011C83}" srcOrd="0" destOrd="0" presId="urn:microsoft.com/office/officeart/2005/8/layout/chevron2"/>
    <dgm:cxn modelId="{F42CCFCC-65A2-4008-A3ED-480A0D7A778D}" srcId="{B63EC833-0269-4CB2-8321-1AE1586BCAE9}" destId="{9E406B4F-FF02-432E-BBE7-23652C315431}" srcOrd="2" destOrd="0" parTransId="{BDA1F326-2896-4ED7-AD21-C37DE2A483E9}" sibTransId="{73968581-FBD0-4083-ADEC-BF537489B1D3}"/>
    <dgm:cxn modelId="{E8B9E331-84D0-4A99-AF7C-3EA640A15F32}" srcId="{B63EC833-0269-4CB2-8321-1AE1586BCAE9}" destId="{CB4F5903-0C32-4A07-B6E3-F38AC68735A2}" srcOrd="3" destOrd="0" parTransId="{22B2DA2E-9525-4284-834B-170A3CCDC1F9}" sibTransId="{4DE813B1-B38A-4E1F-A601-26FEF3E62541}"/>
    <dgm:cxn modelId="{829EE39B-E33F-4618-B67A-FF385B641D64}" type="presOf" srcId="{79A968A1-CF72-4EF9-96E8-F77C7845AEB1}" destId="{D6DA19FA-493C-4D8B-B6B8-E988AA019157}" srcOrd="0" destOrd="0" presId="urn:microsoft.com/office/officeart/2005/8/layout/chevron2"/>
    <dgm:cxn modelId="{2B1025B1-D8C6-469A-A5F9-269E4550183A}" type="presOf" srcId="{CB4F5903-0C32-4A07-B6E3-F38AC68735A2}" destId="{473DE072-3338-4F99-8A0F-42F65142AF78}" srcOrd="0" destOrd="0" presId="urn:microsoft.com/office/officeart/2005/8/layout/chevron2"/>
    <dgm:cxn modelId="{5D2EEC40-340C-498C-953E-6E2940F456A2}" type="presOf" srcId="{7D4A7D6A-97B5-40AD-8141-A760562BE859}" destId="{507449A3-A4CC-4C88-959A-280116CF8A8F}" srcOrd="0" destOrd="0" presId="urn:microsoft.com/office/officeart/2005/8/layout/chevron2"/>
    <dgm:cxn modelId="{695D38E0-51A9-42A1-BB23-10628B75EFF5}" srcId="{CB4F5903-0C32-4A07-B6E3-F38AC68735A2}" destId="{8B48BCA4-E974-491A-9708-B79B5E8D1667}" srcOrd="0" destOrd="0" parTransId="{A105A387-FCAC-4A55-AB92-C334BACDC996}" sibTransId="{18CA18CB-EFC9-48BC-B84B-0997C6B00F83}"/>
    <dgm:cxn modelId="{E84C02CC-A8DD-4734-BF00-E41EC18F22CD}" srcId="{7D4A7D6A-97B5-40AD-8141-A760562BE859}" destId="{0A7C52BA-CEA5-4BA9-8004-7E590FA8F860}" srcOrd="1" destOrd="0" parTransId="{016529D9-D5EF-4FD5-82DC-C2D89BF0952A}" sibTransId="{20C82524-42F2-4BF2-ADF8-BFA4119DD47A}"/>
    <dgm:cxn modelId="{EBE9FE15-024F-4A5D-9446-9BFCD652FDB0}" type="presOf" srcId="{41756D40-E3DB-4AD0-92F0-AA6EDE6EF7D6}" destId="{624B4B44-650D-42BE-A006-19F114051368}" srcOrd="0" destOrd="0" presId="urn:microsoft.com/office/officeart/2005/8/layout/chevron2"/>
    <dgm:cxn modelId="{7E8E2268-F27A-4455-9833-9DAC4C38ABEC}" srcId="{B63EC833-0269-4CB2-8321-1AE1586BCAE9}" destId="{7D4A7D6A-97B5-40AD-8141-A760562BE859}" srcOrd="0" destOrd="0" parTransId="{0084E698-6B0B-4F69-B8B6-80FE73DB1A21}" sibTransId="{BFC87FE7-507F-41BD-91D4-1C15190DFFF0}"/>
    <dgm:cxn modelId="{9788E3A8-77D7-4F94-B74A-5AFB7B3EF1FE}" type="presParOf" srcId="{944838B6-B30C-49E4-8650-132F22011C83}" destId="{C63E2343-44C9-490C-805E-9281A1674991}" srcOrd="0" destOrd="0" presId="urn:microsoft.com/office/officeart/2005/8/layout/chevron2"/>
    <dgm:cxn modelId="{662A2E1B-4D4C-4D49-A626-080D3F4A0DA1}" type="presParOf" srcId="{C63E2343-44C9-490C-805E-9281A1674991}" destId="{507449A3-A4CC-4C88-959A-280116CF8A8F}" srcOrd="0" destOrd="0" presId="urn:microsoft.com/office/officeart/2005/8/layout/chevron2"/>
    <dgm:cxn modelId="{B9547319-357E-4B19-9B87-B6C76DA1B827}" type="presParOf" srcId="{C63E2343-44C9-490C-805E-9281A1674991}" destId="{95D32C8E-91EF-4CC0-9769-EBFB3ECCA965}" srcOrd="1" destOrd="0" presId="urn:microsoft.com/office/officeart/2005/8/layout/chevron2"/>
    <dgm:cxn modelId="{123BDAE5-C556-48E2-88D6-4EEB602542F2}" type="presParOf" srcId="{944838B6-B30C-49E4-8650-132F22011C83}" destId="{F93C7546-371A-4060-910A-CC50EF5792F4}" srcOrd="1" destOrd="0" presId="urn:microsoft.com/office/officeart/2005/8/layout/chevron2"/>
    <dgm:cxn modelId="{522A26E9-56EA-48F9-AAC2-0F92C5C7CD81}" type="presParOf" srcId="{944838B6-B30C-49E4-8650-132F22011C83}" destId="{33C4EF6F-5427-4CA1-9DA4-DF08741C349F}" srcOrd="2" destOrd="0" presId="urn:microsoft.com/office/officeart/2005/8/layout/chevron2"/>
    <dgm:cxn modelId="{C6E77EED-FE16-431C-A297-8AF5A4128C8F}" type="presParOf" srcId="{33C4EF6F-5427-4CA1-9DA4-DF08741C349F}" destId="{624B4B44-650D-42BE-A006-19F114051368}" srcOrd="0" destOrd="0" presId="urn:microsoft.com/office/officeart/2005/8/layout/chevron2"/>
    <dgm:cxn modelId="{06573963-F330-4C83-AE7A-AA06882C9284}" type="presParOf" srcId="{33C4EF6F-5427-4CA1-9DA4-DF08741C349F}" destId="{D6DA19FA-493C-4D8B-B6B8-E988AA019157}" srcOrd="1" destOrd="0" presId="urn:microsoft.com/office/officeart/2005/8/layout/chevron2"/>
    <dgm:cxn modelId="{7691273D-F369-466B-B801-2173F2BA232F}" type="presParOf" srcId="{944838B6-B30C-49E4-8650-132F22011C83}" destId="{99432BBF-F8AC-46F4-A164-B116F3F0D880}" srcOrd="3" destOrd="0" presId="urn:microsoft.com/office/officeart/2005/8/layout/chevron2"/>
    <dgm:cxn modelId="{1897465E-E577-4548-81FA-B9EC83792D3A}" type="presParOf" srcId="{944838B6-B30C-49E4-8650-132F22011C83}" destId="{D209FCD0-4098-48D9-A92A-4586D131206A}" srcOrd="4" destOrd="0" presId="urn:microsoft.com/office/officeart/2005/8/layout/chevron2"/>
    <dgm:cxn modelId="{9D655C45-BA7F-4285-94B3-64A4EC460257}" type="presParOf" srcId="{D209FCD0-4098-48D9-A92A-4586D131206A}" destId="{7453CD45-E024-41CA-9A98-16DDE634F871}" srcOrd="0" destOrd="0" presId="urn:microsoft.com/office/officeart/2005/8/layout/chevron2"/>
    <dgm:cxn modelId="{3753DC00-3D92-422D-ACFC-878912DF5CA1}" type="presParOf" srcId="{D209FCD0-4098-48D9-A92A-4586D131206A}" destId="{975DD4A8-188F-48D0-B926-421CDBE943F9}" srcOrd="1" destOrd="0" presId="urn:microsoft.com/office/officeart/2005/8/layout/chevron2"/>
    <dgm:cxn modelId="{769D5004-2D9B-49B2-80FB-8AB35E1C88DC}" type="presParOf" srcId="{944838B6-B30C-49E4-8650-132F22011C83}" destId="{A9EA2AE9-0183-4954-9B34-40834C4979C6}" srcOrd="5" destOrd="0" presId="urn:microsoft.com/office/officeart/2005/8/layout/chevron2"/>
    <dgm:cxn modelId="{10EEE543-0F48-48CE-AF35-42ED6167CB78}" type="presParOf" srcId="{944838B6-B30C-49E4-8650-132F22011C83}" destId="{F873E536-93D6-46F9-BA8A-D458F4D50DE9}" srcOrd="6" destOrd="0" presId="urn:microsoft.com/office/officeart/2005/8/layout/chevron2"/>
    <dgm:cxn modelId="{E00094E3-21F8-402B-A9E0-D9D9DB164D81}" type="presParOf" srcId="{F873E536-93D6-46F9-BA8A-D458F4D50DE9}" destId="{473DE072-3338-4F99-8A0F-42F65142AF78}" srcOrd="0" destOrd="0" presId="urn:microsoft.com/office/officeart/2005/8/layout/chevron2"/>
    <dgm:cxn modelId="{85E7E8D1-93D0-4159-9D95-D6A93AE29388}" type="presParOf" srcId="{F873E536-93D6-46F9-BA8A-D458F4D50DE9}" destId="{8207982B-D007-4E14-93C8-562FFFB2CE1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449A3-A4CC-4C88-959A-280116CF8A8F}">
      <dsp:nvSpPr>
        <dsp:cNvPr id="0" name=""/>
        <dsp:cNvSpPr/>
      </dsp:nvSpPr>
      <dsp:spPr>
        <a:xfrm rot="5400000">
          <a:off x="-204605" y="209100"/>
          <a:ext cx="1364038" cy="954827"/>
        </a:xfrm>
        <a:prstGeom prst="chevron">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t>16.01~16.07</a:t>
          </a:r>
          <a:endParaRPr lang="zh-CN" altLang="en-US" sz="1800" kern="1200" dirty="0"/>
        </a:p>
      </dsp:txBody>
      <dsp:txXfrm rot="-5400000">
        <a:off x="1" y="481909"/>
        <a:ext cx="954827" cy="409211"/>
      </dsp:txXfrm>
    </dsp:sp>
    <dsp:sp modelId="{95D32C8E-91EF-4CC0-9769-EBFB3ECCA965}">
      <dsp:nvSpPr>
        <dsp:cNvPr id="0" name=""/>
        <dsp:cNvSpPr/>
      </dsp:nvSpPr>
      <dsp:spPr>
        <a:xfrm rot="5400000">
          <a:off x="4730604" y="-3771282"/>
          <a:ext cx="887091" cy="8438645"/>
        </a:xfrm>
        <a:prstGeom prst="round2SameRect">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smtClean="0"/>
            <a:t>整理并补充点阵结构局部振动对波传播的影响的计算结果，并进行实验验证。</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研究加筋复合材料结构的动态响应特点</a:t>
          </a:r>
          <a:endParaRPr lang="zh-CN" altLang="en-US" sz="1900" kern="1200" dirty="0"/>
        </a:p>
      </dsp:txBody>
      <dsp:txXfrm rot="-5400000">
        <a:off x="954827" y="47799"/>
        <a:ext cx="8395341" cy="800483"/>
      </dsp:txXfrm>
    </dsp:sp>
    <dsp:sp modelId="{624B4B44-650D-42BE-A006-19F114051368}">
      <dsp:nvSpPr>
        <dsp:cNvPr id="0" name=""/>
        <dsp:cNvSpPr/>
      </dsp:nvSpPr>
      <dsp:spPr>
        <a:xfrm rot="5400000">
          <a:off x="-204605" y="1427852"/>
          <a:ext cx="1364038" cy="954827"/>
        </a:xfrm>
        <a:prstGeom prst="chevron">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t>16.08~16.12</a:t>
          </a:r>
          <a:endParaRPr lang="zh-CN" altLang="en-US" sz="1800" kern="1200" dirty="0"/>
        </a:p>
      </dsp:txBody>
      <dsp:txXfrm rot="-5400000">
        <a:off x="1" y="1700661"/>
        <a:ext cx="954827" cy="409211"/>
      </dsp:txXfrm>
    </dsp:sp>
    <dsp:sp modelId="{D6DA19FA-493C-4D8B-B6B8-E988AA019157}">
      <dsp:nvSpPr>
        <dsp:cNvPr id="0" name=""/>
        <dsp:cNvSpPr/>
      </dsp:nvSpPr>
      <dsp:spPr>
        <a:xfrm rot="5400000">
          <a:off x="4730837" y="-2552763"/>
          <a:ext cx="886625" cy="8438645"/>
        </a:xfrm>
        <a:prstGeom prst="round2SameRect">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smtClean="0"/>
            <a:t>从带隙理论的角度研究复合材料结构的频响关系</a:t>
          </a:r>
          <a:endParaRPr lang="zh-CN" altLang="en-US" sz="1900" kern="1200" dirty="0"/>
        </a:p>
      </dsp:txBody>
      <dsp:txXfrm rot="-5400000">
        <a:off x="954828" y="1266527"/>
        <a:ext cx="8395364" cy="800063"/>
      </dsp:txXfrm>
    </dsp:sp>
    <dsp:sp modelId="{7453CD45-E024-41CA-9A98-16DDE634F871}">
      <dsp:nvSpPr>
        <dsp:cNvPr id="0" name=""/>
        <dsp:cNvSpPr/>
      </dsp:nvSpPr>
      <dsp:spPr>
        <a:xfrm rot="5400000">
          <a:off x="-204605" y="2646604"/>
          <a:ext cx="1364038" cy="954827"/>
        </a:xfrm>
        <a:prstGeom prst="chevron">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t>17.01~17.07</a:t>
          </a:r>
          <a:endParaRPr lang="zh-CN" altLang="en-US" sz="1800" kern="1200" dirty="0"/>
        </a:p>
      </dsp:txBody>
      <dsp:txXfrm rot="-5400000">
        <a:off x="1" y="2919413"/>
        <a:ext cx="954827" cy="409211"/>
      </dsp:txXfrm>
    </dsp:sp>
    <dsp:sp modelId="{975DD4A8-188F-48D0-B926-421CDBE943F9}">
      <dsp:nvSpPr>
        <dsp:cNvPr id="0" name=""/>
        <dsp:cNvSpPr/>
      </dsp:nvSpPr>
      <dsp:spPr>
        <a:xfrm rot="5400000">
          <a:off x="4730837" y="-1334011"/>
          <a:ext cx="886625" cy="8438645"/>
        </a:xfrm>
        <a:prstGeom prst="round2SameRect">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smtClean="0"/>
            <a:t>研究复合材料</a:t>
          </a:r>
          <a:r>
            <a:rPr lang="zh-CN" altLang="en-US" sz="1900" kern="1200" dirty="0" smtClean="0"/>
            <a:t>结构的动态响应特点，并针对其特点研究损伤检测的方法</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研究在役条件下复合材料结构的损伤检测，整理发表文章</a:t>
          </a:r>
          <a:endParaRPr lang="zh-CN" altLang="en-US" sz="1900" kern="1200" dirty="0"/>
        </a:p>
      </dsp:txBody>
      <dsp:txXfrm rot="-5400000">
        <a:off x="954828" y="2485279"/>
        <a:ext cx="8395364" cy="800063"/>
      </dsp:txXfrm>
    </dsp:sp>
    <dsp:sp modelId="{473DE072-3338-4F99-8A0F-42F65142AF78}">
      <dsp:nvSpPr>
        <dsp:cNvPr id="0" name=""/>
        <dsp:cNvSpPr/>
      </dsp:nvSpPr>
      <dsp:spPr>
        <a:xfrm rot="5400000">
          <a:off x="-204605" y="3865356"/>
          <a:ext cx="1364038" cy="954827"/>
        </a:xfrm>
        <a:prstGeom prst="chevron">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t>17.08~</a:t>
          </a:r>
          <a:r>
            <a:rPr lang="zh-CN" altLang="en-US" sz="1800" kern="1200" dirty="0" smtClean="0"/>
            <a:t>毕业</a:t>
          </a:r>
          <a:endParaRPr lang="zh-CN" altLang="en-US" sz="1800" kern="1200" dirty="0"/>
        </a:p>
      </dsp:txBody>
      <dsp:txXfrm rot="-5400000">
        <a:off x="1" y="4138165"/>
        <a:ext cx="954827" cy="409211"/>
      </dsp:txXfrm>
    </dsp:sp>
    <dsp:sp modelId="{8207982B-D007-4E14-93C8-562FFFB2CE16}">
      <dsp:nvSpPr>
        <dsp:cNvPr id="0" name=""/>
        <dsp:cNvSpPr/>
      </dsp:nvSpPr>
      <dsp:spPr>
        <a:xfrm rot="5400000">
          <a:off x="4730837" y="-115259"/>
          <a:ext cx="886625" cy="8438645"/>
        </a:xfrm>
        <a:prstGeom prst="round2SameRect">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smtClean="0"/>
            <a:t>撰写博士毕业论文</a:t>
          </a:r>
          <a:endParaRPr lang="zh-CN" altLang="en-US" sz="1900" kern="1200" dirty="0"/>
        </a:p>
      </dsp:txBody>
      <dsp:txXfrm rot="-5400000">
        <a:off x="954828" y="3704031"/>
        <a:ext cx="8395364" cy="80006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9A20F7-5226-4B6D-89C1-7EFCDB58EFF4}" type="datetimeFigureOut">
              <a:rPr lang="zh-CN" altLang="en-US" smtClean="0"/>
              <a:t>2016/1/11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EFC54-AEBF-4261-B648-51C223DDEB87}" type="slidenum">
              <a:rPr lang="zh-CN" altLang="en-US" smtClean="0"/>
              <a:t>‹#›</a:t>
            </a:fld>
            <a:endParaRPr lang="zh-CN" altLang="en-US"/>
          </a:p>
        </p:txBody>
      </p:sp>
    </p:spTree>
    <p:extLst>
      <p:ext uri="{BB962C8B-B14F-4D97-AF65-F5344CB8AC3E}">
        <p14:creationId xmlns:p14="http://schemas.microsoft.com/office/powerpoint/2010/main" val="143373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我的报告将分为四个部分：分别是</a:t>
            </a:r>
            <a:endParaRPr lang="zh-CN" altLang="en-US" dirty="0"/>
          </a:p>
        </p:txBody>
      </p:sp>
      <p:sp>
        <p:nvSpPr>
          <p:cNvPr id="4" name="灯片编号占位符 3"/>
          <p:cNvSpPr>
            <a:spLocks noGrp="1"/>
          </p:cNvSpPr>
          <p:nvPr>
            <p:ph type="sldNum" sz="quarter" idx="10"/>
          </p:nvPr>
        </p:nvSpPr>
        <p:spPr/>
        <p:txBody>
          <a:bodyPr/>
          <a:lstStyle/>
          <a:p>
            <a:fld id="{1B66FC03-8F79-4151-9C45-F2A903C75D90}"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454383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众所周知，复合材料由于其轻质高强等特性广泛应用于社会生活的各个领域，新型的大型客机的复合材料使用的质量比已经可达</a:t>
            </a:r>
            <a:r>
              <a:rPr lang="en-US" altLang="zh-CN" dirty="0" smtClean="0"/>
              <a:t>52%</a:t>
            </a:r>
            <a:r>
              <a:rPr lang="zh-CN" altLang="en-US" dirty="0" smtClean="0"/>
              <a:t>，这就意味着复杂的复合材料结构的使用大大地增加，复合材料结构在承力方面的作用大大增加。诸如加筋板加筋壳，带开孔的补强板壳结构，复合材料点阵结构等等的都广泛应用的实际的工程领域。而对于这些复杂结构的动态响应分析还很少，这也导致缺乏简单有效的损伤检测手段。而我工作的主要内容就是复合材料结构的动态响应分析及在此基础上的损伤检测方法。</a:t>
            </a:r>
            <a:endParaRPr lang="en-US" altLang="zh-CN" dirty="0" smtClean="0"/>
          </a:p>
        </p:txBody>
      </p:sp>
      <p:sp>
        <p:nvSpPr>
          <p:cNvPr id="4" name="灯片编号占位符 3"/>
          <p:cNvSpPr>
            <a:spLocks noGrp="1"/>
          </p:cNvSpPr>
          <p:nvPr>
            <p:ph type="sldNum" sz="quarter" idx="10"/>
          </p:nvPr>
        </p:nvSpPr>
        <p:spPr/>
        <p:txBody>
          <a:bodyPr/>
          <a:lstStyle/>
          <a:p>
            <a:fld id="{1B66FC03-8F79-4151-9C45-F2A903C75D90}"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833111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6FC03-8F79-4151-9C45-F2A903C75D90}"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332556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9176131-C11B-421F-AF57-29E208D1E741}" type="datetimeFigureOut">
              <a:rPr lang="zh-CN" altLang="en-US" smtClean="0"/>
              <a:t>2016/1/11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328950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9176131-C11B-421F-AF57-29E208D1E741}" type="datetimeFigureOut">
              <a:rPr lang="zh-CN" altLang="en-US" smtClean="0"/>
              <a:t>2016/1/11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165720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9176131-C11B-421F-AF57-29E208D1E741}" type="datetimeFigureOut">
              <a:rPr lang="zh-CN" altLang="en-US" smtClean="0"/>
              <a:t>2016/1/11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1031689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9" name="标题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5019" y="4953000"/>
            <a:ext cx="12197020"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AB0C5AA8-FB42-4996-8739-EFDAD5D32F6B}" type="datetimeFigureOut">
              <a:rPr lang="zh-CN" altLang="en-US" smtClean="0"/>
              <a:pPr/>
              <a:t>2016/1/11</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solidFill>
                <a:srgbClr val="2DA2BF">
                  <a:tint val="20000"/>
                </a:srgbClr>
              </a:solidFill>
            </a:endParaRPr>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AFF69F9E-A011-4C1E-AE87-1D8A285E6CD5}" type="slidenum">
              <a:rPr lang="zh-CN" altLang="en-US" smtClean="0"/>
              <a:pPr/>
              <a:t>‹#›</a:t>
            </a:fld>
            <a:endParaRPr lang="zh-CN" altLang="en-US"/>
          </a:p>
        </p:txBody>
      </p:sp>
    </p:spTree>
    <p:extLst>
      <p:ext uri="{BB962C8B-B14F-4D97-AF65-F5344CB8AC3E}">
        <p14:creationId xmlns:p14="http://schemas.microsoft.com/office/powerpoint/2010/main" val="396107345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
        <p:nvSpPr>
          <p:cNvPr id="7" name="标题 6"/>
          <p:cNvSpPr>
            <a:spLocks noGrp="1"/>
          </p:cNvSpPr>
          <p:nvPr>
            <p:ph type="title"/>
          </p:nvPr>
        </p:nvSpPr>
        <p:spPr/>
        <p:txBody>
          <a:bodyPr rtlCol="0"/>
          <a:lstStyle>
            <a:lvl1pPr>
              <a:defRPr sz="2400"/>
            </a:lvl1pPr>
            <a:extLst/>
          </a:lstStyle>
          <a:p>
            <a:r>
              <a:rPr kumimoji="0" lang="zh-CN" altLang="en-US" dirty="0" smtClean="0"/>
              <a:t>单击此处编辑母版标题样式</a:t>
            </a:r>
            <a:endParaRPr kumimoji="0" lang="en-US" dirty="0"/>
          </a:p>
        </p:txBody>
      </p:sp>
      <p:cxnSp>
        <p:nvCxnSpPr>
          <p:cNvPr id="8" name="直接连接符 7"/>
          <p:cNvCxnSpPr/>
          <p:nvPr userDrawn="1"/>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88166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5" name="页脚占位符 4"/>
          <p:cNvSpPr>
            <a:spLocks noGrp="1"/>
          </p:cNvSpPr>
          <p:nvPr>
            <p:ph type="ftr" sz="quarter" idx="11"/>
          </p:nvPr>
        </p:nvSpPr>
        <p:spPr/>
        <p:txBody>
          <a:bodyPr/>
          <a:lstStyle>
            <a:extLst/>
          </a:lstStyle>
          <a:p>
            <a:endParaRPr lang="zh-CN" altLang="en-US">
              <a:solidFill>
                <a:prstClr val="white"/>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7" name="燕尾形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8" name="燕尾形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296198860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6" name="页脚占位符 5"/>
          <p:cNvSpPr>
            <a:spLocks noGrp="1"/>
          </p:cNvSpPr>
          <p:nvPr>
            <p:ph type="ftr" sz="quarter" idx="11"/>
          </p:nvPr>
        </p:nvSpPr>
        <p:spPr/>
        <p:txBody>
          <a:bodyPr/>
          <a:lstStyle>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295675064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109728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8" name="页脚占位符 7"/>
          <p:cNvSpPr>
            <a:spLocks noGrp="1"/>
          </p:cNvSpPr>
          <p:nvPr>
            <p:ph type="ftr" sz="quarter" idx="11"/>
          </p:nvPr>
        </p:nvSpPr>
        <p:spPr/>
        <p:txBody>
          <a:bodyPr/>
          <a:lstStyle>
            <a:extLst/>
          </a:lstStyle>
          <a:p>
            <a:endParaRPr lang="zh-CN" altLang="en-US">
              <a:solidFill>
                <a:prstClr val="black"/>
              </a:solidFill>
            </a:endParaRPr>
          </a:p>
        </p:txBody>
      </p:sp>
      <p:sp>
        <p:nvSpPr>
          <p:cNvPr id="9" name="灯片编号占位符 8"/>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88619987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4" name="页脚占位符 3"/>
          <p:cNvSpPr>
            <a:spLocks noGrp="1"/>
          </p:cNvSpPr>
          <p:nvPr>
            <p:ph type="ftr" sz="quarter" idx="11"/>
          </p:nvPr>
        </p:nvSpPr>
        <p:spPr/>
        <p:txBody>
          <a:bodyPr/>
          <a:lstStyle>
            <a:extLst/>
          </a:lstStyle>
          <a:p>
            <a:endParaRPr lang="zh-CN" altLang="en-US">
              <a:solidFill>
                <a:prstClr val="white"/>
              </a:solidFill>
            </a:endParaRPr>
          </a:p>
        </p:txBody>
      </p:sp>
      <p:sp>
        <p:nvSpPr>
          <p:cNvPr id="5" name="灯片编号占位符 4"/>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4084940559"/>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3" name="页脚占位符 2"/>
          <p:cNvSpPr>
            <a:spLocks noGrp="1"/>
          </p:cNvSpPr>
          <p:nvPr>
            <p:ph type="ftr" sz="quarter" idx="11"/>
          </p:nvPr>
        </p:nvSpPr>
        <p:spPr/>
        <p:txBody>
          <a:bodyPr/>
          <a:lstStyle>
            <a:extLst/>
          </a:lstStyle>
          <a:p>
            <a:endParaRPr lang="zh-CN" altLang="en-US">
              <a:solidFill>
                <a:prstClr val="black"/>
              </a:solidFill>
            </a:endParaRPr>
          </a:p>
        </p:txBody>
      </p:sp>
      <p:sp>
        <p:nvSpPr>
          <p:cNvPr id="4" name="灯片编号占位符 3"/>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1059961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8969376" y="6407944"/>
            <a:ext cx="2560320" cy="365760"/>
          </a:xfrm>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6" name="页脚占位符 5"/>
          <p:cNvSpPr>
            <a:spLocks noGrp="1"/>
          </p:cNvSpPr>
          <p:nvPr>
            <p:ph type="ftr" sz="quarter" idx="11"/>
          </p:nvPr>
        </p:nvSpPr>
        <p:spPr/>
        <p:txBody>
          <a:bodyPr/>
          <a:lstStyle>
            <a:extLst/>
          </a:lstStyle>
          <a:p>
            <a:endParaRPr lang="zh-CN" altLang="en-US">
              <a:solidFill>
                <a:prstClr val="black"/>
              </a:solidFill>
            </a:endParaRPr>
          </a:p>
        </p:txBody>
      </p:sp>
      <p:sp>
        <p:nvSpPr>
          <p:cNvPr id="7" name="灯片编号占位符 6"/>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4059773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9176131-C11B-421F-AF57-29E208D1E741}" type="datetimeFigureOut">
              <a:rPr lang="zh-CN" altLang="en-US" smtClean="0"/>
              <a:t>2016/1/11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2751216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6" name="页脚占位符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2" name="标题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9" name="任意多边形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10" name="直角三角形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1" name="直接连接符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13" name="燕尾形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924981434"/>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1481330"/>
            <a:ext cx="109728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4283080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25351" y="274641"/>
            <a:ext cx="236996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274641"/>
            <a:ext cx="84328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7896249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9" name="标题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5019" y="4953000"/>
            <a:ext cx="12197020"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AB0C5AA8-FB42-4996-8739-EFDAD5D32F6B}" type="datetimeFigureOut">
              <a:rPr lang="zh-CN" altLang="en-US" smtClean="0"/>
              <a:pPr/>
              <a:t>2016/1/11</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solidFill>
                <a:srgbClr val="2DA2BF">
                  <a:tint val="20000"/>
                </a:srgbClr>
              </a:solidFill>
            </a:endParaRPr>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AFF69F9E-A011-4C1E-AE87-1D8A285E6CD5}" type="slidenum">
              <a:rPr lang="zh-CN" altLang="en-US" smtClean="0"/>
              <a:pPr/>
              <a:t>‹#›</a:t>
            </a:fld>
            <a:endParaRPr lang="zh-CN" altLang="en-US"/>
          </a:p>
        </p:txBody>
      </p:sp>
    </p:spTree>
    <p:extLst>
      <p:ext uri="{BB962C8B-B14F-4D97-AF65-F5344CB8AC3E}">
        <p14:creationId xmlns:p14="http://schemas.microsoft.com/office/powerpoint/2010/main" val="33023221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
        <p:nvSpPr>
          <p:cNvPr id="7" name="标题 6"/>
          <p:cNvSpPr>
            <a:spLocks noGrp="1"/>
          </p:cNvSpPr>
          <p:nvPr>
            <p:ph type="title"/>
          </p:nvPr>
        </p:nvSpPr>
        <p:spPr/>
        <p:txBody>
          <a:bodyPr rtlCol="0"/>
          <a:lstStyle>
            <a:lvl1pPr>
              <a:defRPr sz="2400"/>
            </a:lvl1pPr>
            <a:extLst/>
          </a:lstStyle>
          <a:p>
            <a:r>
              <a:rPr kumimoji="0" lang="zh-CN" altLang="en-US" dirty="0" smtClean="0"/>
              <a:t>单击此处编辑母版标题样式</a:t>
            </a:r>
            <a:endParaRPr kumimoji="0" lang="en-US" dirty="0"/>
          </a:p>
        </p:txBody>
      </p:sp>
      <p:cxnSp>
        <p:nvCxnSpPr>
          <p:cNvPr id="8" name="直接连接符 7"/>
          <p:cNvCxnSpPr/>
          <p:nvPr userDrawn="1"/>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94473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5" name="页脚占位符 4"/>
          <p:cNvSpPr>
            <a:spLocks noGrp="1"/>
          </p:cNvSpPr>
          <p:nvPr>
            <p:ph type="ftr" sz="quarter" idx="11"/>
          </p:nvPr>
        </p:nvSpPr>
        <p:spPr/>
        <p:txBody>
          <a:bodyPr/>
          <a:lstStyle>
            <a:extLst/>
          </a:lstStyle>
          <a:p>
            <a:endParaRPr lang="zh-CN" altLang="en-US">
              <a:solidFill>
                <a:prstClr val="white"/>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7" name="燕尾形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8" name="燕尾形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2579479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6" name="页脚占位符 5"/>
          <p:cNvSpPr>
            <a:spLocks noGrp="1"/>
          </p:cNvSpPr>
          <p:nvPr>
            <p:ph type="ftr" sz="quarter" idx="11"/>
          </p:nvPr>
        </p:nvSpPr>
        <p:spPr/>
        <p:txBody>
          <a:bodyPr/>
          <a:lstStyle>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304513048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109728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8" name="页脚占位符 7"/>
          <p:cNvSpPr>
            <a:spLocks noGrp="1"/>
          </p:cNvSpPr>
          <p:nvPr>
            <p:ph type="ftr" sz="quarter" idx="11"/>
          </p:nvPr>
        </p:nvSpPr>
        <p:spPr/>
        <p:txBody>
          <a:bodyPr/>
          <a:lstStyle>
            <a:extLst/>
          </a:lstStyle>
          <a:p>
            <a:endParaRPr lang="zh-CN" altLang="en-US">
              <a:solidFill>
                <a:prstClr val="black"/>
              </a:solidFill>
            </a:endParaRPr>
          </a:p>
        </p:txBody>
      </p:sp>
      <p:sp>
        <p:nvSpPr>
          <p:cNvPr id="9" name="灯片编号占位符 8"/>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6412928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4" name="页脚占位符 3"/>
          <p:cNvSpPr>
            <a:spLocks noGrp="1"/>
          </p:cNvSpPr>
          <p:nvPr>
            <p:ph type="ftr" sz="quarter" idx="11"/>
          </p:nvPr>
        </p:nvSpPr>
        <p:spPr/>
        <p:txBody>
          <a:bodyPr/>
          <a:lstStyle>
            <a:extLst/>
          </a:lstStyle>
          <a:p>
            <a:endParaRPr lang="zh-CN" altLang="en-US">
              <a:solidFill>
                <a:prstClr val="white"/>
              </a:solidFill>
            </a:endParaRPr>
          </a:p>
        </p:txBody>
      </p:sp>
      <p:sp>
        <p:nvSpPr>
          <p:cNvPr id="5" name="灯片编号占位符 4"/>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285005600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3" name="页脚占位符 2"/>
          <p:cNvSpPr>
            <a:spLocks noGrp="1"/>
          </p:cNvSpPr>
          <p:nvPr>
            <p:ph type="ftr" sz="quarter" idx="11"/>
          </p:nvPr>
        </p:nvSpPr>
        <p:spPr/>
        <p:txBody>
          <a:bodyPr/>
          <a:lstStyle>
            <a:extLst/>
          </a:lstStyle>
          <a:p>
            <a:endParaRPr lang="zh-CN" altLang="en-US">
              <a:solidFill>
                <a:prstClr val="black"/>
              </a:solidFill>
            </a:endParaRPr>
          </a:p>
        </p:txBody>
      </p:sp>
      <p:sp>
        <p:nvSpPr>
          <p:cNvPr id="4" name="灯片编号占位符 3"/>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00363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9176131-C11B-421F-AF57-29E208D1E741}" type="datetimeFigureOut">
              <a:rPr lang="zh-CN" altLang="en-US" smtClean="0"/>
              <a:t>2016/1/11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31510006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8969376" y="6407944"/>
            <a:ext cx="2560320" cy="365760"/>
          </a:xfrm>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6" name="页脚占位符 5"/>
          <p:cNvSpPr>
            <a:spLocks noGrp="1"/>
          </p:cNvSpPr>
          <p:nvPr>
            <p:ph type="ftr" sz="quarter" idx="11"/>
          </p:nvPr>
        </p:nvSpPr>
        <p:spPr/>
        <p:txBody>
          <a:bodyPr/>
          <a:lstStyle>
            <a:extLst/>
          </a:lstStyle>
          <a:p>
            <a:endParaRPr lang="zh-CN" altLang="en-US">
              <a:solidFill>
                <a:prstClr val="black"/>
              </a:solidFill>
            </a:endParaRPr>
          </a:p>
        </p:txBody>
      </p:sp>
      <p:sp>
        <p:nvSpPr>
          <p:cNvPr id="7" name="灯片编号占位符 6"/>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705344205"/>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6" name="页脚占位符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2" name="标题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9" name="任意多边形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10" name="直角三角形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1" name="直接连接符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13" name="燕尾形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4067863693"/>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1481330"/>
            <a:ext cx="109728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012887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25351" y="274641"/>
            <a:ext cx="236996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274641"/>
            <a:ext cx="84328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0672049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9" name="标题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5019" y="4953000"/>
            <a:ext cx="12197020"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AB0C5AA8-FB42-4996-8739-EFDAD5D32F6B}" type="datetimeFigureOut">
              <a:rPr lang="zh-CN" altLang="en-US" smtClean="0"/>
              <a:pPr/>
              <a:t>2016/1/11</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solidFill>
                <a:srgbClr val="2DA2BF">
                  <a:tint val="20000"/>
                </a:srgbClr>
              </a:solidFill>
            </a:endParaRPr>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AFF69F9E-A011-4C1E-AE87-1D8A285E6CD5}" type="slidenum">
              <a:rPr lang="zh-CN" altLang="en-US" smtClean="0"/>
              <a:pPr/>
              <a:t>‹#›</a:t>
            </a:fld>
            <a:endParaRPr lang="zh-CN" altLang="en-US"/>
          </a:p>
        </p:txBody>
      </p:sp>
    </p:spTree>
    <p:extLst>
      <p:ext uri="{BB962C8B-B14F-4D97-AF65-F5344CB8AC3E}">
        <p14:creationId xmlns:p14="http://schemas.microsoft.com/office/powerpoint/2010/main" val="262211737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
        <p:nvSpPr>
          <p:cNvPr id="7" name="标题 6"/>
          <p:cNvSpPr>
            <a:spLocks noGrp="1"/>
          </p:cNvSpPr>
          <p:nvPr>
            <p:ph type="title"/>
          </p:nvPr>
        </p:nvSpPr>
        <p:spPr/>
        <p:txBody>
          <a:bodyPr rtlCol="0"/>
          <a:lstStyle>
            <a:lvl1pPr>
              <a:defRPr sz="2400"/>
            </a:lvl1pPr>
            <a:extLst/>
          </a:lstStyle>
          <a:p>
            <a:r>
              <a:rPr kumimoji="0" lang="zh-CN" altLang="en-US" dirty="0" smtClean="0"/>
              <a:t>单击此处编辑母版标题样式</a:t>
            </a:r>
            <a:endParaRPr kumimoji="0" lang="en-US" dirty="0"/>
          </a:p>
        </p:txBody>
      </p:sp>
      <p:cxnSp>
        <p:nvCxnSpPr>
          <p:cNvPr id="8" name="直接连接符 7"/>
          <p:cNvCxnSpPr/>
          <p:nvPr userDrawn="1"/>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3504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5" name="页脚占位符 4"/>
          <p:cNvSpPr>
            <a:spLocks noGrp="1"/>
          </p:cNvSpPr>
          <p:nvPr>
            <p:ph type="ftr" sz="quarter" idx="11"/>
          </p:nvPr>
        </p:nvSpPr>
        <p:spPr/>
        <p:txBody>
          <a:bodyPr/>
          <a:lstStyle>
            <a:extLst/>
          </a:lstStyle>
          <a:p>
            <a:endParaRPr lang="zh-CN" altLang="en-US">
              <a:solidFill>
                <a:prstClr val="white"/>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7" name="燕尾形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8" name="燕尾形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179274117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6" name="页脚占位符 5"/>
          <p:cNvSpPr>
            <a:spLocks noGrp="1"/>
          </p:cNvSpPr>
          <p:nvPr>
            <p:ph type="ftr" sz="quarter" idx="11"/>
          </p:nvPr>
        </p:nvSpPr>
        <p:spPr/>
        <p:txBody>
          <a:bodyPr/>
          <a:lstStyle>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262400237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109728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8" name="页脚占位符 7"/>
          <p:cNvSpPr>
            <a:spLocks noGrp="1"/>
          </p:cNvSpPr>
          <p:nvPr>
            <p:ph type="ftr" sz="quarter" idx="11"/>
          </p:nvPr>
        </p:nvSpPr>
        <p:spPr/>
        <p:txBody>
          <a:bodyPr/>
          <a:lstStyle>
            <a:extLst/>
          </a:lstStyle>
          <a:p>
            <a:endParaRPr lang="zh-CN" altLang="en-US">
              <a:solidFill>
                <a:prstClr val="black"/>
              </a:solidFill>
            </a:endParaRPr>
          </a:p>
        </p:txBody>
      </p:sp>
      <p:sp>
        <p:nvSpPr>
          <p:cNvPr id="9" name="灯片编号占位符 8"/>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36888278"/>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4" name="页脚占位符 3"/>
          <p:cNvSpPr>
            <a:spLocks noGrp="1"/>
          </p:cNvSpPr>
          <p:nvPr>
            <p:ph type="ftr" sz="quarter" idx="11"/>
          </p:nvPr>
        </p:nvSpPr>
        <p:spPr/>
        <p:txBody>
          <a:bodyPr/>
          <a:lstStyle>
            <a:extLst/>
          </a:lstStyle>
          <a:p>
            <a:endParaRPr lang="zh-CN" altLang="en-US">
              <a:solidFill>
                <a:prstClr val="white"/>
              </a:solidFill>
            </a:endParaRPr>
          </a:p>
        </p:txBody>
      </p:sp>
      <p:sp>
        <p:nvSpPr>
          <p:cNvPr id="5" name="灯片编号占位符 4"/>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30200192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9176131-C11B-421F-AF57-29E208D1E741}" type="datetimeFigureOut">
              <a:rPr lang="zh-CN" altLang="en-US" smtClean="0"/>
              <a:t>2016/1/11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23754092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3" name="页脚占位符 2"/>
          <p:cNvSpPr>
            <a:spLocks noGrp="1"/>
          </p:cNvSpPr>
          <p:nvPr>
            <p:ph type="ftr" sz="quarter" idx="11"/>
          </p:nvPr>
        </p:nvSpPr>
        <p:spPr/>
        <p:txBody>
          <a:bodyPr/>
          <a:lstStyle>
            <a:extLst/>
          </a:lstStyle>
          <a:p>
            <a:endParaRPr lang="zh-CN" altLang="en-US">
              <a:solidFill>
                <a:prstClr val="black"/>
              </a:solidFill>
            </a:endParaRPr>
          </a:p>
        </p:txBody>
      </p:sp>
      <p:sp>
        <p:nvSpPr>
          <p:cNvPr id="4" name="灯片编号占位符 3"/>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6631787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8969376" y="6407944"/>
            <a:ext cx="2560320" cy="365760"/>
          </a:xfrm>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6" name="页脚占位符 5"/>
          <p:cNvSpPr>
            <a:spLocks noGrp="1"/>
          </p:cNvSpPr>
          <p:nvPr>
            <p:ph type="ftr" sz="quarter" idx="11"/>
          </p:nvPr>
        </p:nvSpPr>
        <p:spPr/>
        <p:txBody>
          <a:bodyPr/>
          <a:lstStyle>
            <a:extLst/>
          </a:lstStyle>
          <a:p>
            <a:endParaRPr lang="zh-CN" altLang="en-US">
              <a:solidFill>
                <a:prstClr val="black"/>
              </a:solidFill>
            </a:endParaRPr>
          </a:p>
        </p:txBody>
      </p:sp>
      <p:sp>
        <p:nvSpPr>
          <p:cNvPr id="7" name="灯片编号占位符 6"/>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29716316"/>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AB0C5AA8-FB42-4996-8739-EFDAD5D32F6B}" type="datetimeFigureOut">
              <a:rPr lang="zh-CN" altLang="en-US" smtClean="0">
                <a:solidFill>
                  <a:prstClr val="white"/>
                </a:solidFill>
              </a:rPr>
              <a:pPr/>
              <a:t>2016/1/11</a:t>
            </a:fld>
            <a:endParaRPr lang="zh-CN" altLang="en-US">
              <a:solidFill>
                <a:prstClr val="white"/>
              </a:solidFill>
            </a:endParaRPr>
          </a:p>
        </p:txBody>
      </p:sp>
      <p:sp>
        <p:nvSpPr>
          <p:cNvPr id="6" name="页脚占位符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2" name="标题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9" name="任意多边形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10" name="直角三角形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1" name="直接连接符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13" name="燕尾形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349525800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1481330"/>
            <a:ext cx="109728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2569838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25351" y="274641"/>
            <a:ext cx="236996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274641"/>
            <a:ext cx="84328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747456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9" name="标题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5019" y="4953000"/>
            <a:ext cx="12197020"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AB0C5AA8-FB42-4996-8739-EFDAD5D32F6B}" type="datetimeFigureOut">
              <a:rPr lang="zh-CN" altLang="en-US" smtClean="0"/>
              <a:pPr/>
              <a:t>2016/1/12</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solidFill>
                <a:srgbClr val="2DA2BF">
                  <a:tint val="20000"/>
                </a:srgbClr>
              </a:solidFill>
            </a:endParaRPr>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AFF69F9E-A011-4C1E-AE87-1D8A285E6CD5}" type="slidenum">
              <a:rPr lang="zh-CN" altLang="en-US" smtClean="0"/>
              <a:pPr/>
              <a:t>‹#›</a:t>
            </a:fld>
            <a:endParaRPr lang="zh-CN" altLang="en-US"/>
          </a:p>
        </p:txBody>
      </p:sp>
    </p:spTree>
    <p:extLst>
      <p:ext uri="{BB962C8B-B14F-4D97-AF65-F5344CB8AC3E}">
        <p14:creationId xmlns:p14="http://schemas.microsoft.com/office/powerpoint/2010/main" val="128254628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2016/1/12</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
        <p:nvSpPr>
          <p:cNvPr id="7" name="标题 6"/>
          <p:cNvSpPr>
            <a:spLocks noGrp="1"/>
          </p:cNvSpPr>
          <p:nvPr>
            <p:ph type="title"/>
          </p:nvPr>
        </p:nvSpPr>
        <p:spPr/>
        <p:txBody>
          <a:bodyPr rtlCol="0"/>
          <a:lstStyle>
            <a:lvl1pPr>
              <a:defRPr sz="2400"/>
            </a:lvl1pPr>
            <a:extLst/>
          </a:lstStyle>
          <a:p>
            <a:r>
              <a:rPr kumimoji="0" lang="zh-CN" altLang="en-US" dirty="0" smtClean="0"/>
              <a:t>单击此处编辑母版标题样式</a:t>
            </a:r>
            <a:endParaRPr kumimoji="0" lang="en-US" dirty="0"/>
          </a:p>
        </p:txBody>
      </p:sp>
      <p:cxnSp>
        <p:nvCxnSpPr>
          <p:cNvPr id="8" name="直接连接符 7"/>
          <p:cNvCxnSpPr/>
          <p:nvPr userDrawn="1"/>
        </p:nvCxnSpPr>
        <p:spPr>
          <a:xfrm>
            <a:off x="500034" y="1071546"/>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17793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2016/1/12</a:t>
            </a:fld>
            <a:endParaRPr lang="zh-CN" altLang="en-US">
              <a:solidFill>
                <a:prstClr val="white"/>
              </a:solidFill>
            </a:endParaRPr>
          </a:p>
        </p:txBody>
      </p:sp>
      <p:sp>
        <p:nvSpPr>
          <p:cNvPr id="5" name="页脚占位符 4"/>
          <p:cNvSpPr>
            <a:spLocks noGrp="1"/>
          </p:cNvSpPr>
          <p:nvPr>
            <p:ph type="ftr" sz="quarter" idx="11"/>
          </p:nvPr>
        </p:nvSpPr>
        <p:spPr/>
        <p:txBody>
          <a:bodyPr/>
          <a:lstStyle>
            <a:extLst/>
          </a:lstStyle>
          <a:p>
            <a:endParaRPr lang="zh-CN" altLang="en-US">
              <a:solidFill>
                <a:prstClr val="white"/>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7" name="燕尾形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8" name="燕尾形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2564373913"/>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2016/1/12</a:t>
            </a:fld>
            <a:endParaRPr lang="zh-CN" altLang="en-US">
              <a:solidFill>
                <a:prstClr val="white"/>
              </a:solidFill>
            </a:endParaRPr>
          </a:p>
        </p:txBody>
      </p:sp>
      <p:sp>
        <p:nvSpPr>
          <p:cNvPr id="6" name="页脚占位符 5"/>
          <p:cNvSpPr>
            <a:spLocks noGrp="1"/>
          </p:cNvSpPr>
          <p:nvPr>
            <p:ph type="ftr" sz="quarter" idx="11"/>
          </p:nvPr>
        </p:nvSpPr>
        <p:spPr/>
        <p:txBody>
          <a:bodyPr/>
          <a:lstStyle>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1043143207"/>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109728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2016/1/12</a:t>
            </a:fld>
            <a:endParaRPr lang="zh-CN" altLang="en-US">
              <a:solidFill>
                <a:prstClr val="black"/>
              </a:solidFill>
            </a:endParaRPr>
          </a:p>
        </p:txBody>
      </p:sp>
      <p:sp>
        <p:nvSpPr>
          <p:cNvPr id="8" name="页脚占位符 7"/>
          <p:cNvSpPr>
            <a:spLocks noGrp="1"/>
          </p:cNvSpPr>
          <p:nvPr>
            <p:ph type="ftr" sz="quarter" idx="11"/>
          </p:nvPr>
        </p:nvSpPr>
        <p:spPr/>
        <p:txBody>
          <a:bodyPr/>
          <a:lstStyle>
            <a:extLst/>
          </a:lstStyle>
          <a:p>
            <a:endParaRPr lang="zh-CN" altLang="en-US">
              <a:solidFill>
                <a:prstClr val="black"/>
              </a:solidFill>
            </a:endParaRPr>
          </a:p>
        </p:txBody>
      </p:sp>
      <p:sp>
        <p:nvSpPr>
          <p:cNvPr id="9" name="灯片编号占位符 8"/>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64096841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9176131-C11B-421F-AF57-29E208D1E741}" type="datetimeFigureOut">
              <a:rPr lang="zh-CN" altLang="en-US" smtClean="0"/>
              <a:t>2016/1/11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26670299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AB0C5AA8-FB42-4996-8739-EFDAD5D32F6B}" type="datetimeFigureOut">
              <a:rPr lang="zh-CN" altLang="en-US" smtClean="0">
                <a:solidFill>
                  <a:prstClr val="white"/>
                </a:solidFill>
              </a:rPr>
              <a:pPr/>
              <a:t>2016/1/12</a:t>
            </a:fld>
            <a:endParaRPr lang="zh-CN" altLang="en-US">
              <a:solidFill>
                <a:prstClr val="white"/>
              </a:solidFill>
            </a:endParaRPr>
          </a:p>
        </p:txBody>
      </p:sp>
      <p:sp>
        <p:nvSpPr>
          <p:cNvPr id="4" name="页脚占位符 3"/>
          <p:cNvSpPr>
            <a:spLocks noGrp="1"/>
          </p:cNvSpPr>
          <p:nvPr>
            <p:ph type="ftr" sz="quarter" idx="11"/>
          </p:nvPr>
        </p:nvSpPr>
        <p:spPr/>
        <p:txBody>
          <a:bodyPr/>
          <a:lstStyle>
            <a:extLst/>
          </a:lstStyle>
          <a:p>
            <a:endParaRPr lang="zh-CN" altLang="en-US">
              <a:solidFill>
                <a:prstClr val="white"/>
              </a:solidFill>
            </a:endParaRPr>
          </a:p>
        </p:txBody>
      </p:sp>
      <p:sp>
        <p:nvSpPr>
          <p:cNvPr id="5" name="灯片编号占位符 4"/>
          <p:cNvSpPr>
            <a:spLocks noGrp="1"/>
          </p:cNvSpPr>
          <p:nvPr>
            <p:ph type="sldNum" sz="quarter" idx="12"/>
          </p:nvPr>
        </p:nvSpPr>
        <p:spPr/>
        <p:txBody>
          <a:bodyPr/>
          <a:lstStyle>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3033127707"/>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2016/1/12</a:t>
            </a:fld>
            <a:endParaRPr lang="zh-CN" altLang="en-US">
              <a:solidFill>
                <a:prstClr val="black"/>
              </a:solidFill>
            </a:endParaRPr>
          </a:p>
        </p:txBody>
      </p:sp>
      <p:sp>
        <p:nvSpPr>
          <p:cNvPr id="3" name="页脚占位符 2"/>
          <p:cNvSpPr>
            <a:spLocks noGrp="1"/>
          </p:cNvSpPr>
          <p:nvPr>
            <p:ph type="ftr" sz="quarter" idx="11"/>
          </p:nvPr>
        </p:nvSpPr>
        <p:spPr/>
        <p:txBody>
          <a:bodyPr/>
          <a:lstStyle>
            <a:extLst/>
          </a:lstStyle>
          <a:p>
            <a:endParaRPr lang="zh-CN" altLang="en-US">
              <a:solidFill>
                <a:prstClr val="black"/>
              </a:solidFill>
            </a:endParaRPr>
          </a:p>
        </p:txBody>
      </p:sp>
      <p:sp>
        <p:nvSpPr>
          <p:cNvPr id="4" name="灯片编号占位符 3"/>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2154357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8969376" y="6407944"/>
            <a:ext cx="2560320" cy="365760"/>
          </a:xfrm>
        </p:spPr>
        <p:txBody>
          <a:bodyPr/>
          <a:lstStyle>
            <a:extLst/>
          </a:lstStyle>
          <a:p>
            <a:fld id="{AB0C5AA8-FB42-4996-8739-EFDAD5D32F6B}" type="datetimeFigureOut">
              <a:rPr lang="zh-CN" altLang="en-US" smtClean="0">
                <a:solidFill>
                  <a:prstClr val="black"/>
                </a:solidFill>
              </a:rPr>
              <a:pPr/>
              <a:t>2016/1/12</a:t>
            </a:fld>
            <a:endParaRPr lang="zh-CN" altLang="en-US">
              <a:solidFill>
                <a:prstClr val="black"/>
              </a:solidFill>
            </a:endParaRPr>
          </a:p>
        </p:txBody>
      </p:sp>
      <p:sp>
        <p:nvSpPr>
          <p:cNvPr id="6" name="页脚占位符 5"/>
          <p:cNvSpPr>
            <a:spLocks noGrp="1"/>
          </p:cNvSpPr>
          <p:nvPr>
            <p:ph type="ftr" sz="quarter" idx="11"/>
          </p:nvPr>
        </p:nvSpPr>
        <p:spPr/>
        <p:txBody>
          <a:bodyPr/>
          <a:lstStyle>
            <a:extLst/>
          </a:lstStyle>
          <a:p>
            <a:endParaRPr lang="zh-CN" altLang="en-US">
              <a:solidFill>
                <a:prstClr val="black"/>
              </a:solidFill>
            </a:endParaRPr>
          </a:p>
        </p:txBody>
      </p:sp>
      <p:sp>
        <p:nvSpPr>
          <p:cNvPr id="7" name="灯片编号占位符 6"/>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76044917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AB0C5AA8-FB42-4996-8739-EFDAD5D32F6B}" type="datetimeFigureOut">
              <a:rPr lang="zh-CN" altLang="en-US" smtClean="0">
                <a:solidFill>
                  <a:prstClr val="white"/>
                </a:solidFill>
              </a:rPr>
              <a:pPr/>
              <a:t>2016/1/12</a:t>
            </a:fld>
            <a:endParaRPr lang="zh-CN" altLang="en-US">
              <a:solidFill>
                <a:prstClr val="white"/>
              </a:solidFill>
            </a:endParaRPr>
          </a:p>
        </p:txBody>
      </p:sp>
      <p:sp>
        <p:nvSpPr>
          <p:cNvPr id="6" name="页脚占位符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AFF69F9E-A011-4C1E-AE87-1D8A285E6CD5}" type="slidenum">
              <a:rPr lang="zh-CN" altLang="en-US" smtClean="0">
                <a:solidFill>
                  <a:prstClr val="white"/>
                </a:solidFill>
              </a:rPr>
              <a:pPr/>
              <a:t>‹#›</a:t>
            </a:fld>
            <a:endParaRPr lang="zh-CN" altLang="en-US">
              <a:solidFill>
                <a:prstClr val="white"/>
              </a:solidFill>
            </a:endParaRPr>
          </a:p>
        </p:txBody>
      </p:sp>
      <p:sp>
        <p:nvSpPr>
          <p:cNvPr id="2" name="标题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9" name="任意多边形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10" name="直角三角形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1" name="直接连接符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13" name="燕尾形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1625926874"/>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1481330"/>
            <a:ext cx="109728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2016/1/12</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444322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25351" y="274641"/>
            <a:ext cx="236996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274641"/>
            <a:ext cx="84328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B0C5AA8-FB42-4996-8739-EFDAD5D32F6B}" type="datetimeFigureOut">
              <a:rPr lang="zh-CN" altLang="en-US" smtClean="0">
                <a:solidFill>
                  <a:prstClr val="black"/>
                </a:solidFill>
              </a:rPr>
              <a:pPr/>
              <a:t>2016/1/12</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473770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9176131-C11B-421F-AF57-29E208D1E741}" type="datetimeFigureOut">
              <a:rPr lang="zh-CN" altLang="en-US" smtClean="0"/>
              <a:t>2016/1/11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2107756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176131-C11B-421F-AF57-29E208D1E741}" type="datetimeFigureOut">
              <a:rPr lang="zh-CN" altLang="en-US" smtClean="0"/>
              <a:t>2016/1/11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3875214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9176131-C11B-421F-AF57-29E208D1E741}" type="datetimeFigureOut">
              <a:rPr lang="zh-CN" altLang="en-US" smtClean="0"/>
              <a:t>2016/1/11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3216778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9176131-C11B-421F-AF57-29E208D1E741}" type="datetimeFigureOut">
              <a:rPr lang="zh-CN" altLang="en-US" smtClean="0"/>
              <a:t>2016/1/11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2510184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76131-C11B-421F-AF57-29E208D1E741}" type="datetimeFigureOut">
              <a:rPr lang="zh-CN" altLang="en-US" smtClean="0"/>
              <a:t>2016/1/11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5F8C4-0E50-4D6D-9869-9618C4E23EAC}" type="slidenum">
              <a:rPr lang="zh-CN" altLang="en-US" smtClean="0"/>
              <a:t>‹#›</a:t>
            </a:fld>
            <a:endParaRPr lang="zh-CN" altLang="en-US"/>
          </a:p>
        </p:txBody>
      </p:sp>
    </p:spTree>
    <p:extLst>
      <p:ext uri="{BB962C8B-B14F-4D97-AF65-F5344CB8AC3E}">
        <p14:creationId xmlns:p14="http://schemas.microsoft.com/office/powerpoint/2010/main" val="3051605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2" name="任意多边形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4" name="直角三角形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5" name="直接连接符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22" name="页脚占位符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solidFill>
                <a:prstClr val="black"/>
              </a:solidFill>
            </a:endParaRPr>
          </a:p>
        </p:txBody>
      </p:sp>
      <p:sp>
        <p:nvSpPr>
          <p:cNvPr id="18" name="灯片编号占位符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7376182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2" name="任意多边形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4" name="直角三角形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5" name="直接连接符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22" name="页脚占位符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solidFill>
                <a:prstClr val="black"/>
              </a:solidFill>
            </a:endParaRPr>
          </a:p>
        </p:txBody>
      </p:sp>
      <p:sp>
        <p:nvSpPr>
          <p:cNvPr id="18" name="灯片编号占位符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387105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2" name="任意多边形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4" name="直角三角形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5" name="直接连接符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AB0C5AA8-FB42-4996-8739-EFDAD5D32F6B}" type="datetimeFigureOut">
              <a:rPr lang="zh-CN" altLang="en-US" smtClean="0">
                <a:solidFill>
                  <a:prstClr val="black"/>
                </a:solidFill>
              </a:rPr>
              <a:pPr/>
              <a:t>2016/1/11</a:t>
            </a:fld>
            <a:endParaRPr lang="zh-CN" altLang="en-US">
              <a:solidFill>
                <a:prstClr val="black"/>
              </a:solidFill>
            </a:endParaRPr>
          </a:p>
        </p:txBody>
      </p:sp>
      <p:sp>
        <p:nvSpPr>
          <p:cNvPr id="22" name="页脚占位符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solidFill>
                <a:prstClr val="black"/>
              </a:solidFill>
            </a:endParaRPr>
          </a:p>
        </p:txBody>
      </p:sp>
      <p:sp>
        <p:nvSpPr>
          <p:cNvPr id="18" name="灯片编号占位符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40703203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2" name="任意多边形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4" name="直角三角形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5" name="直接连接符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AB0C5AA8-FB42-4996-8739-EFDAD5D32F6B}" type="datetimeFigureOut">
              <a:rPr lang="zh-CN" altLang="en-US" smtClean="0">
                <a:solidFill>
                  <a:prstClr val="black"/>
                </a:solidFill>
              </a:rPr>
              <a:pPr/>
              <a:t>2016/1/12</a:t>
            </a:fld>
            <a:endParaRPr lang="zh-CN" altLang="en-US">
              <a:solidFill>
                <a:prstClr val="black"/>
              </a:solidFill>
            </a:endParaRPr>
          </a:p>
        </p:txBody>
      </p:sp>
      <p:sp>
        <p:nvSpPr>
          <p:cNvPr id="22" name="页脚占位符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solidFill>
                <a:prstClr val="black"/>
              </a:solidFill>
            </a:endParaRPr>
          </a:p>
        </p:txBody>
      </p:sp>
      <p:sp>
        <p:nvSpPr>
          <p:cNvPr id="18" name="灯片编号占位符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AFF69F9E-A011-4C1E-AE87-1D8A285E6CD5}"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79778000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5.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4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 Id="rId5" Type="http://schemas.openxmlformats.org/officeDocument/2006/relationships/image" Target="../media/image46.tmp"/><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gif"/><Relationship Id="rId1" Type="http://schemas.openxmlformats.org/officeDocument/2006/relationships/slideLayout" Target="../slideLayouts/slideLayout24.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0.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wmf"/><Relationship Id="rId2" Type="http://schemas.openxmlformats.org/officeDocument/2006/relationships/image" Target="../media/image21.png"/><Relationship Id="rId1" Type="http://schemas.openxmlformats.org/officeDocument/2006/relationships/slideLayout" Target="../slideLayouts/slideLayout4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399" y="1752602"/>
            <a:ext cx="10887076" cy="1829761"/>
          </a:xfrm>
        </p:spPr>
        <p:txBody>
          <a:bodyPr>
            <a:normAutofit/>
          </a:bodyPr>
          <a:lstStyle/>
          <a:p>
            <a:pPr algn="l"/>
            <a:r>
              <a:rPr lang="zh-CN" altLang="zh-CN" sz="3600" dirty="0"/>
              <a:t>复合材料结构的</a:t>
            </a:r>
            <a:r>
              <a:rPr lang="zh-CN" altLang="zh-CN" sz="3600" dirty="0" smtClean="0"/>
              <a:t>动态响应及损伤</a:t>
            </a:r>
            <a:r>
              <a:rPr lang="zh-CN" altLang="zh-CN" sz="3600" dirty="0" smtClean="0"/>
              <a:t>检测方法</a:t>
            </a:r>
            <a:r>
              <a:rPr lang="zh-CN" altLang="en-US" sz="3600" dirty="0" smtClean="0"/>
              <a:t>的</a:t>
            </a:r>
            <a:r>
              <a:rPr lang="zh-CN" altLang="zh-CN" sz="3600" dirty="0" smtClean="0"/>
              <a:t>研究</a:t>
            </a:r>
            <a:r>
              <a:rPr lang="zh-CN" altLang="zh-CN" sz="3600" dirty="0"/>
              <a:t/>
            </a:r>
            <a:br>
              <a:rPr lang="zh-CN" altLang="zh-CN" sz="3600" dirty="0"/>
            </a:br>
            <a:endParaRPr lang="zh-CN" altLang="en-US" sz="3600" dirty="0"/>
          </a:p>
        </p:txBody>
      </p:sp>
      <p:sp>
        <p:nvSpPr>
          <p:cNvPr id="3" name="副标题 2"/>
          <p:cNvSpPr>
            <a:spLocks noGrp="1"/>
          </p:cNvSpPr>
          <p:nvPr>
            <p:ph type="subTitle" idx="1"/>
          </p:nvPr>
        </p:nvSpPr>
        <p:spPr/>
        <p:txBody>
          <a:bodyPr>
            <a:normAutofit fontScale="92500" lnSpcReduction="20000"/>
          </a:bodyPr>
          <a:lstStyle/>
          <a:p>
            <a:r>
              <a:rPr lang="zh-CN" altLang="en-US" dirty="0" smtClean="0"/>
              <a:t>报告人：周洁</a:t>
            </a:r>
            <a:endParaRPr lang="en-US" altLang="zh-CN" dirty="0" smtClean="0"/>
          </a:p>
          <a:p>
            <a:r>
              <a:rPr lang="zh-CN" altLang="en-US" dirty="0" smtClean="0"/>
              <a:t>    导师：励争</a:t>
            </a:r>
            <a:endParaRPr lang="en-US" altLang="zh-CN" dirty="0" smtClean="0"/>
          </a:p>
          <a:p>
            <a:r>
              <a:rPr lang="en-US" altLang="zh-CN" dirty="0" smtClean="0"/>
              <a:t>     2016.1.14</a:t>
            </a:r>
            <a:endParaRPr lang="zh-CN" altLang="en-US" dirty="0"/>
          </a:p>
        </p:txBody>
      </p:sp>
      <p:pic>
        <p:nvPicPr>
          <p:cNvPr id="4" name="Picture 6" descr="F:\daily life\Logo\Word14.jpg"/>
          <p:cNvPicPr>
            <a:picLocks noChangeAspect="1" noChangeArrowheads="1"/>
          </p:cNvPicPr>
          <p:nvPr/>
        </p:nvPicPr>
        <p:blipFill>
          <a:blip r:embed="rId2"/>
          <a:srcRect b="18823"/>
          <a:stretch>
            <a:fillRect/>
          </a:stretch>
        </p:blipFill>
        <p:spPr bwMode="auto">
          <a:xfrm>
            <a:off x="127737" y="150817"/>
            <a:ext cx="2286632" cy="749261"/>
          </a:xfrm>
          <a:prstGeom prst="rect">
            <a:avLst/>
          </a:prstGeom>
          <a:noFill/>
          <a:ln w="9525">
            <a:noFill/>
            <a:miter lim="800000"/>
            <a:headEnd/>
            <a:tailEnd/>
          </a:ln>
        </p:spPr>
      </p:pic>
    </p:spTree>
    <p:extLst>
      <p:ext uri="{BB962C8B-B14F-4D97-AF65-F5344CB8AC3E}">
        <p14:creationId xmlns:p14="http://schemas.microsoft.com/office/powerpoint/2010/main" val="121165862"/>
      </p:ext>
    </p:extLst>
  </p:cSld>
  <p:clrMapOvr>
    <a:masterClrMapping/>
  </p:clrMapOvr>
  <mc:AlternateContent xmlns:mc="http://schemas.openxmlformats.org/markup-compatibility/2006">
    <mc:Choice xmlns:p14="http://schemas.microsoft.com/office/powerpoint/2010/main" Requires="p14">
      <p:transition spd="slow" p14:dur="2000" advTm="20221"/>
    </mc:Choice>
    <mc:Fallback>
      <p:transition spd="slow" advTm="2022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研究现状</a:t>
            </a:r>
            <a:r>
              <a:rPr lang="en-US" altLang="zh-CN" dirty="0" smtClean="0"/>
              <a:t>-</a:t>
            </a:r>
            <a:r>
              <a:rPr lang="zh-CN" altLang="en-US" dirty="0" smtClean="0"/>
              <a:t>复合材料结构的损伤检测</a:t>
            </a:r>
            <a:endParaRPr lang="zh-CN" altLang="en-US" dirty="0"/>
          </a:p>
        </p:txBody>
      </p:sp>
      <p:pic>
        <p:nvPicPr>
          <p:cNvPr id="4" name="Picture 5"/>
          <p:cNvPicPr>
            <a:picLocks noChangeAspect="1" noChangeArrowheads="1"/>
          </p:cNvPicPr>
          <p:nvPr/>
        </p:nvPicPr>
        <p:blipFill>
          <a:blip r:embed="rId2"/>
          <a:srcRect/>
          <a:stretch>
            <a:fillRect/>
          </a:stretch>
        </p:blipFill>
        <p:spPr bwMode="auto">
          <a:xfrm>
            <a:off x="377896" y="2652772"/>
            <a:ext cx="4314201" cy="3548069"/>
          </a:xfrm>
          <a:prstGeom prst="rect">
            <a:avLst/>
          </a:prstGeom>
          <a:noFill/>
          <a:ln w="9525">
            <a:noFill/>
            <a:miter lim="800000"/>
            <a:headEnd/>
            <a:tailEnd/>
          </a:ln>
          <a:effectLst/>
        </p:spPr>
      </p:pic>
      <p:sp>
        <p:nvSpPr>
          <p:cNvPr id="5" name="Rectangle 11"/>
          <p:cNvSpPr>
            <a:spLocks noChangeArrowheads="1"/>
          </p:cNvSpPr>
          <p:nvPr/>
        </p:nvSpPr>
        <p:spPr bwMode="auto">
          <a:xfrm>
            <a:off x="703942" y="1379517"/>
            <a:ext cx="2191658" cy="35719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000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rgbClr val="000000"/>
                </a:solidFill>
                <a:latin typeface="+mn-ea"/>
              </a:rPr>
              <a:t>复合材料点阵</a:t>
            </a:r>
            <a:r>
              <a:rPr lang="zh-CN" altLang="en-US" dirty="0" smtClean="0">
                <a:solidFill>
                  <a:srgbClr val="000000"/>
                </a:solidFill>
                <a:latin typeface="+mn-ea"/>
              </a:rPr>
              <a:t>结构</a:t>
            </a:r>
            <a:endParaRPr kumimoji="0" lang="zh-CN" i="0" u="none" strike="noStrike" cap="none" normalizeH="0" baseline="0" dirty="0" smtClean="0">
              <a:ln>
                <a:noFill/>
              </a:ln>
              <a:solidFill>
                <a:schemeClr val="tx1"/>
              </a:solidFill>
              <a:effectLst/>
              <a:latin typeface="+mn-ea"/>
            </a:endParaRPr>
          </a:p>
        </p:txBody>
      </p:sp>
      <p:sp>
        <p:nvSpPr>
          <p:cNvPr id="6" name="矩形 5"/>
          <p:cNvSpPr/>
          <p:nvPr/>
        </p:nvSpPr>
        <p:spPr>
          <a:xfrm>
            <a:off x="727437" y="1855158"/>
            <a:ext cx="3857652" cy="830997"/>
          </a:xfrm>
          <a:prstGeom prst="rect">
            <a:avLst/>
          </a:prstGeom>
        </p:spPr>
        <p:txBody>
          <a:bodyPr wrap="square">
            <a:spAutoFit/>
          </a:bodyPr>
          <a:lstStyle/>
          <a:p>
            <a:r>
              <a:rPr lang="zh-CN" altLang="en-US" sz="1600" dirty="0" smtClean="0">
                <a:latin typeface="宋体" pitchFamily="2" charset="-122"/>
                <a:ea typeface="宋体" pitchFamily="2" charset="-122"/>
              </a:rPr>
              <a:t>通过</a:t>
            </a:r>
            <a:r>
              <a:rPr lang="zh-CN" altLang="en-US" sz="1600" dirty="0" smtClean="0">
                <a:latin typeface="宋体" pitchFamily="2" charset="-122"/>
                <a:ea typeface="宋体" pitchFamily="2" charset="-122"/>
              </a:rPr>
              <a:t>均布载荷表面曲率法（</a:t>
            </a:r>
            <a:r>
              <a:rPr lang="en-US" altLang="zh-CN" sz="1600" dirty="0" smtClean="0">
                <a:latin typeface="宋体" pitchFamily="2" charset="-122"/>
                <a:ea typeface="宋体" pitchFamily="2" charset="-122"/>
              </a:rPr>
              <a:t>ULS</a:t>
            </a:r>
            <a:r>
              <a:rPr lang="zh-CN" altLang="en-US" sz="1600" dirty="0" smtClean="0">
                <a:latin typeface="宋体" pitchFamily="2" charset="-122"/>
                <a:ea typeface="宋体" pitchFamily="2" charset="-122"/>
              </a:rPr>
              <a:t>）定量检测了复合材料点阵结构中层裂缺陷，只有理论模拟</a:t>
            </a:r>
            <a:r>
              <a:rPr lang="en-US" altLang="zh-CN" sz="1600" dirty="0" smtClean="0">
                <a:latin typeface="宋体" pitchFamily="2" charset="-122"/>
                <a:ea typeface="宋体" pitchFamily="2" charset="-122"/>
              </a:rPr>
              <a:t>(</a:t>
            </a:r>
            <a:r>
              <a:rPr lang="zh-CN" altLang="en-US" sz="1600" dirty="0" smtClean="0">
                <a:latin typeface="宋体" pitchFamily="2" charset="-122"/>
                <a:ea typeface="宋体" pitchFamily="2" charset="-122"/>
              </a:rPr>
              <a:t>陈振茂</a:t>
            </a:r>
            <a:r>
              <a:rPr lang="en-US" altLang="zh-CN" sz="1600" dirty="0" smtClean="0">
                <a:latin typeface="宋体" pitchFamily="2" charset="-122"/>
                <a:ea typeface="宋体" pitchFamily="2" charset="-122"/>
              </a:rPr>
              <a:t>,2010)</a:t>
            </a:r>
            <a:endParaRPr lang="zh-CN" altLang="en-US" sz="1600" dirty="0">
              <a:latin typeface="宋体" pitchFamily="2" charset="-122"/>
              <a:ea typeface="宋体" pitchFamily="2" charset="-122"/>
            </a:endParaRPr>
          </a:p>
        </p:txBody>
      </p:sp>
      <p:sp>
        <p:nvSpPr>
          <p:cNvPr id="7" name="文本框 6"/>
          <p:cNvSpPr txBox="1"/>
          <p:nvPr/>
        </p:nvSpPr>
        <p:spPr>
          <a:xfrm>
            <a:off x="7060783" y="1765845"/>
            <a:ext cx="4291343" cy="1077218"/>
          </a:xfrm>
          <a:prstGeom prst="rect">
            <a:avLst/>
          </a:prstGeom>
          <a:noFill/>
        </p:spPr>
        <p:txBody>
          <a:bodyPr wrap="square" rtlCol="0">
            <a:spAutoFit/>
          </a:bodyPr>
          <a:lstStyle/>
          <a:p>
            <a:r>
              <a:rPr lang="zh-CN" altLang="en-US" sz="1600" dirty="0" smtClean="0">
                <a:latin typeface="宋体" panose="02010600030101010101" pitchFamily="2" charset="-122"/>
                <a:ea typeface="宋体" panose="02010600030101010101" pitchFamily="2" charset="-122"/>
              </a:rPr>
              <a:t>通过压电片布阵测量，在有基准信号的前提下，对各个压电片的信号进行处理，提取损伤信号，最终实现损伤定位（</a:t>
            </a:r>
            <a:r>
              <a:rPr lang="en-US" altLang="zh-CN" sz="1600" dirty="0" smtClean="0">
                <a:latin typeface="宋体" panose="02010600030101010101" pitchFamily="2" charset="-122"/>
                <a:ea typeface="宋体" panose="02010600030101010101" pitchFamily="2" charset="-122"/>
              </a:rPr>
              <a:t>Fu-</a:t>
            </a:r>
            <a:r>
              <a:rPr lang="en-US" altLang="zh-CN" sz="1600" dirty="0" err="1" smtClean="0">
                <a:latin typeface="宋体" panose="02010600030101010101" pitchFamily="2" charset="-122"/>
                <a:ea typeface="宋体" panose="02010600030101010101" pitchFamily="2" charset="-122"/>
              </a:rPr>
              <a:t>kuo</a:t>
            </a:r>
            <a:r>
              <a:rPr lang="en-US" altLang="zh-CN" sz="1600" dirty="0" smtClean="0">
                <a:latin typeface="宋体" panose="02010600030101010101" pitchFamily="2" charset="-122"/>
                <a:ea typeface="宋体" panose="02010600030101010101" pitchFamily="2" charset="-122"/>
              </a:rPr>
              <a:t> Chang</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2008</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Lin Ye</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2009</a:t>
            </a:r>
            <a:r>
              <a:rPr lang="zh-CN" altLang="en-US" sz="1600" dirty="0" smtClean="0">
                <a:latin typeface="宋体" panose="02010600030101010101" pitchFamily="2" charset="-122"/>
                <a:ea typeface="宋体" panose="02010600030101010101" pitchFamily="2" charset="-122"/>
              </a:rPr>
              <a:t>）</a:t>
            </a:r>
            <a:endParaRPr lang="zh-CN" altLang="en-US" dirty="0"/>
          </a:p>
        </p:txBody>
      </p:sp>
      <p:sp>
        <p:nvSpPr>
          <p:cNvPr id="11" name="文本框 10"/>
          <p:cNvSpPr txBox="1"/>
          <p:nvPr/>
        </p:nvSpPr>
        <p:spPr>
          <a:xfrm>
            <a:off x="5739624" y="6345447"/>
            <a:ext cx="5162550" cy="369332"/>
          </a:xfrm>
          <a:prstGeom prst="rect">
            <a:avLst/>
          </a:prstGeom>
          <a:noFill/>
        </p:spPr>
        <p:txBody>
          <a:bodyPr wrap="square" rtlCol="0">
            <a:spAutoFit/>
          </a:bodyPr>
          <a:lstStyle/>
          <a:p>
            <a:r>
              <a:rPr lang="zh-CN" altLang="en-US" dirty="0" smtClean="0">
                <a:solidFill>
                  <a:srgbClr val="FF0000"/>
                </a:solidFill>
              </a:rPr>
              <a:t>依赖基准信号，并未对结构本身的特征进行分析</a:t>
            </a:r>
            <a:endParaRPr lang="zh-CN" altLang="en-US" dirty="0">
              <a:solidFill>
                <a:srgbClr val="FF0000"/>
              </a:solidFill>
            </a:endParaRPr>
          </a:p>
        </p:txBody>
      </p:sp>
      <p:sp>
        <p:nvSpPr>
          <p:cNvPr id="12" name="文本框 11"/>
          <p:cNvSpPr txBox="1"/>
          <p:nvPr/>
        </p:nvSpPr>
        <p:spPr>
          <a:xfrm>
            <a:off x="7095652" y="1373446"/>
            <a:ext cx="212407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dirty="0" smtClean="0"/>
              <a:t>复合材料加筋结构</a:t>
            </a:r>
            <a:endParaRPr lang="zh-CN" altLang="en-US" dirty="0"/>
          </a:p>
        </p:txBody>
      </p:sp>
      <p:pic>
        <p:nvPicPr>
          <p:cNvPr id="14" name="图片 13"/>
          <p:cNvPicPr>
            <a:picLocks noChangeAspect="1"/>
          </p:cNvPicPr>
          <p:nvPr/>
        </p:nvPicPr>
        <p:blipFill>
          <a:blip r:embed="rId3"/>
          <a:stretch>
            <a:fillRect/>
          </a:stretch>
        </p:blipFill>
        <p:spPr>
          <a:xfrm>
            <a:off x="4953847" y="3025463"/>
            <a:ext cx="4213872" cy="2196632"/>
          </a:xfrm>
          <a:prstGeom prst="rect">
            <a:avLst/>
          </a:prstGeom>
        </p:spPr>
      </p:pic>
      <p:pic>
        <p:nvPicPr>
          <p:cNvPr id="15" name="图片 14"/>
          <p:cNvPicPr>
            <a:picLocks noChangeAspect="1"/>
          </p:cNvPicPr>
          <p:nvPr/>
        </p:nvPicPr>
        <p:blipFill>
          <a:blip r:embed="rId4"/>
          <a:stretch>
            <a:fillRect/>
          </a:stretch>
        </p:blipFill>
        <p:spPr>
          <a:xfrm>
            <a:off x="9219727" y="2753875"/>
            <a:ext cx="2188686" cy="3345862"/>
          </a:xfrm>
          <a:prstGeom prst="rect">
            <a:avLst/>
          </a:prstGeom>
        </p:spPr>
      </p:pic>
    </p:spTree>
    <p:extLst>
      <p:ext uri="{BB962C8B-B14F-4D97-AF65-F5344CB8AC3E}">
        <p14:creationId xmlns:p14="http://schemas.microsoft.com/office/powerpoint/2010/main" val="3404069528"/>
      </p:ext>
    </p:extLst>
  </p:cSld>
  <p:clrMapOvr>
    <a:masterClrMapping/>
  </p:clrMapOvr>
  <mc:AlternateContent xmlns:mc="http://schemas.openxmlformats.org/markup-compatibility/2006">
    <mc:Choice xmlns:p14="http://schemas.microsoft.com/office/powerpoint/2010/main" Requires="p14">
      <p:transition spd="slow" p14:dur="2000" advTm="56979"/>
    </mc:Choice>
    <mc:Fallback>
      <p:transition spd="slow" advTm="5697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84817"/>
            <a:ext cx="10972800" cy="1143000"/>
          </a:xfrm>
        </p:spPr>
        <p:txBody>
          <a:bodyPr/>
          <a:lstStyle/>
          <a:p>
            <a:r>
              <a:rPr lang="zh-CN" altLang="en-US" dirty="0" smtClean="0"/>
              <a:t>目录</a:t>
            </a:r>
            <a:endParaRPr lang="zh-CN" altLang="en-US" dirty="0"/>
          </a:p>
        </p:txBody>
      </p:sp>
      <p:grpSp>
        <p:nvGrpSpPr>
          <p:cNvPr id="4" name="Group 4"/>
          <p:cNvGrpSpPr>
            <a:grpSpLocks/>
          </p:cNvGrpSpPr>
          <p:nvPr/>
        </p:nvGrpSpPr>
        <p:grpSpPr bwMode="auto">
          <a:xfrm>
            <a:off x="609600" y="1586603"/>
            <a:ext cx="5552967" cy="721082"/>
            <a:chOff x="1296" y="1224"/>
            <a:chExt cx="3180" cy="292"/>
          </a:xfrm>
        </p:grpSpPr>
        <p:sp>
          <p:nvSpPr>
            <p:cNvPr id="5" name="Oval 5"/>
            <p:cNvSpPr>
              <a:spLocks noChangeArrowheads="1"/>
            </p:cNvSpPr>
            <p:nvPr/>
          </p:nvSpPr>
          <p:spPr bwMode="gray">
            <a:xfrm>
              <a:off x="1296" y="1290"/>
              <a:ext cx="206" cy="146"/>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prstClr val="black"/>
                </a:solidFill>
              </a:endParaRPr>
            </a:p>
          </p:txBody>
        </p:sp>
        <p:grpSp>
          <p:nvGrpSpPr>
            <p:cNvPr id="6" name="Group 6"/>
            <p:cNvGrpSpPr>
              <a:grpSpLocks/>
            </p:cNvGrpSpPr>
            <p:nvPr/>
          </p:nvGrpSpPr>
          <p:grpSpPr bwMode="auto">
            <a:xfrm>
              <a:off x="1440" y="1224"/>
              <a:ext cx="3036" cy="292"/>
              <a:chOff x="1536" y="1470"/>
              <a:chExt cx="3036" cy="292"/>
            </a:xfrm>
          </p:grpSpPr>
          <p:sp>
            <p:nvSpPr>
              <p:cNvPr id="7" name="Line 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solidFill>
                    <a:prstClr val="black"/>
                  </a:solidFill>
                </a:endParaRPr>
              </a:p>
            </p:txBody>
          </p:sp>
          <p:sp>
            <p:nvSpPr>
              <p:cNvPr id="8" name="AutoShape 8"/>
              <p:cNvSpPr>
                <a:spLocks noChangeArrowheads="1"/>
              </p:cNvSpPr>
              <p:nvPr/>
            </p:nvSpPr>
            <p:spPr bwMode="gray">
              <a:xfrm>
                <a:off x="1686" y="1470"/>
                <a:ext cx="2886" cy="292"/>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smtClean="0">
                    <a:solidFill>
                      <a:prstClr val="black"/>
                    </a:solidFill>
                  </a:rPr>
                  <a:t>研究背景与意义</a:t>
                </a:r>
                <a:endParaRPr lang="zh-CN" altLang="en-US" sz="2400" dirty="0">
                  <a:solidFill>
                    <a:prstClr val="black"/>
                  </a:solidFill>
                </a:endParaRPr>
              </a:p>
            </p:txBody>
          </p:sp>
        </p:grpSp>
      </p:grpSp>
      <p:grpSp>
        <p:nvGrpSpPr>
          <p:cNvPr id="9" name="Group 9"/>
          <p:cNvGrpSpPr>
            <a:grpSpLocks/>
          </p:cNvGrpSpPr>
          <p:nvPr/>
        </p:nvGrpSpPr>
        <p:grpSpPr bwMode="auto">
          <a:xfrm>
            <a:off x="609600" y="2629597"/>
            <a:ext cx="5552967" cy="720019"/>
            <a:chOff x="1296" y="1566"/>
            <a:chExt cx="3180" cy="314"/>
          </a:xfrm>
        </p:grpSpPr>
        <p:sp>
          <p:nvSpPr>
            <p:cNvPr id="10" name="Oval 10"/>
            <p:cNvSpPr>
              <a:spLocks noChangeArrowheads="1"/>
            </p:cNvSpPr>
            <p:nvPr/>
          </p:nvSpPr>
          <p:spPr bwMode="gray">
            <a:xfrm>
              <a:off x="1296" y="1626"/>
              <a:ext cx="206" cy="157"/>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prstClr val="black"/>
                </a:solidFill>
              </a:endParaRPr>
            </a:p>
          </p:txBody>
        </p:sp>
        <p:grpSp>
          <p:nvGrpSpPr>
            <p:cNvPr id="11" name="Group 11"/>
            <p:cNvGrpSpPr>
              <a:grpSpLocks/>
            </p:cNvGrpSpPr>
            <p:nvPr/>
          </p:nvGrpSpPr>
          <p:grpSpPr bwMode="auto">
            <a:xfrm>
              <a:off x="1440" y="1566"/>
              <a:ext cx="3036" cy="314"/>
              <a:chOff x="1536" y="1470"/>
              <a:chExt cx="3036" cy="314"/>
            </a:xfrm>
          </p:grpSpPr>
          <p:sp>
            <p:nvSpPr>
              <p:cNvPr id="12" name="Line 1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solidFill>
                    <a:prstClr val="black"/>
                  </a:solidFill>
                </a:endParaRPr>
              </a:p>
            </p:txBody>
          </p:sp>
          <p:sp>
            <p:nvSpPr>
              <p:cNvPr id="13" name="AutoShape 13"/>
              <p:cNvSpPr>
                <a:spLocks noChangeArrowheads="1"/>
              </p:cNvSpPr>
              <p:nvPr/>
            </p:nvSpPr>
            <p:spPr bwMode="gray">
              <a:xfrm>
                <a:off x="1686" y="1470"/>
                <a:ext cx="2886" cy="314"/>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smtClean="0">
                    <a:solidFill>
                      <a:prstClr val="black"/>
                    </a:solidFill>
                  </a:rPr>
                  <a:t>研究现状</a:t>
                </a:r>
                <a:endParaRPr lang="zh-CN" altLang="en-US" sz="2400" dirty="0">
                  <a:solidFill>
                    <a:prstClr val="black"/>
                  </a:solidFill>
                </a:endParaRPr>
              </a:p>
            </p:txBody>
          </p:sp>
        </p:grpSp>
      </p:grpSp>
      <p:grpSp>
        <p:nvGrpSpPr>
          <p:cNvPr id="14" name="Group 14"/>
          <p:cNvGrpSpPr>
            <a:grpSpLocks/>
          </p:cNvGrpSpPr>
          <p:nvPr/>
        </p:nvGrpSpPr>
        <p:grpSpPr bwMode="auto">
          <a:xfrm>
            <a:off x="609600" y="3629732"/>
            <a:ext cx="5554800" cy="720000"/>
            <a:chOff x="1296" y="1908"/>
            <a:chExt cx="3222" cy="288"/>
          </a:xfrm>
        </p:grpSpPr>
        <p:sp>
          <p:nvSpPr>
            <p:cNvPr id="15" name="Oval 15"/>
            <p:cNvSpPr>
              <a:spLocks noChangeArrowheads="1"/>
            </p:cNvSpPr>
            <p:nvPr/>
          </p:nvSpPr>
          <p:spPr bwMode="gray">
            <a:xfrm>
              <a:off x="1296" y="1974"/>
              <a:ext cx="209" cy="144"/>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endParaRPr lang="zh-CN" altLang="en-US">
                <a:solidFill>
                  <a:prstClr val="black"/>
                </a:solidFill>
              </a:endParaRPr>
            </a:p>
          </p:txBody>
        </p:sp>
        <p:grpSp>
          <p:nvGrpSpPr>
            <p:cNvPr id="16" name="Group 16"/>
            <p:cNvGrpSpPr>
              <a:grpSpLocks/>
            </p:cNvGrpSpPr>
            <p:nvPr/>
          </p:nvGrpSpPr>
          <p:grpSpPr bwMode="auto">
            <a:xfrm>
              <a:off x="1440" y="1908"/>
              <a:ext cx="3078" cy="288"/>
              <a:chOff x="1536" y="1470"/>
              <a:chExt cx="3078" cy="288"/>
            </a:xfrm>
          </p:grpSpPr>
          <p:sp>
            <p:nvSpPr>
              <p:cNvPr id="17" name="Line 1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lgn="ctr">
                  <a:defRPr/>
                </a:pPr>
                <a:endParaRPr lang="zh-CN" altLang="en-US">
                  <a:solidFill>
                    <a:prstClr val="black"/>
                  </a:solidFill>
                </a:endParaRPr>
              </a:p>
            </p:txBody>
          </p:sp>
          <p:sp>
            <p:nvSpPr>
              <p:cNvPr id="18" name="AutoShape 18"/>
              <p:cNvSpPr>
                <a:spLocks noChangeArrowheads="1"/>
              </p:cNvSpPr>
              <p:nvPr/>
            </p:nvSpPr>
            <p:spPr bwMode="gray">
              <a:xfrm>
                <a:off x="1686" y="1470"/>
                <a:ext cx="2928" cy="288"/>
              </a:xfrm>
              <a:prstGeom prst="roundRect">
                <a:avLst>
                  <a:gd name="adj" fmla="val 50000"/>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zh-CN" altLang="en-US" sz="2400" b="1" dirty="0" smtClean="0">
                    <a:ln w="6600">
                      <a:solidFill>
                        <a:srgbClr val="DA1F28"/>
                      </a:solidFill>
                      <a:prstDash val="solid"/>
                    </a:ln>
                    <a:solidFill>
                      <a:srgbClr val="FFFFFF"/>
                    </a:solidFill>
                    <a:effectLst>
                      <a:outerShdw dist="38100" dir="2700000" algn="tl" rotWithShape="0">
                        <a:srgbClr val="DA1F28"/>
                      </a:outerShdw>
                    </a:effectLst>
                  </a:rPr>
                  <a:t>研究设想与初步成果</a:t>
                </a:r>
                <a:endParaRPr lang="zh-CN" altLang="en-US" sz="2400" b="1" dirty="0">
                  <a:ln w="6600">
                    <a:solidFill>
                      <a:srgbClr val="DA1F28"/>
                    </a:solidFill>
                    <a:prstDash val="solid"/>
                  </a:ln>
                  <a:solidFill>
                    <a:srgbClr val="FFFFFF"/>
                  </a:solidFill>
                  <a:effectLst>
                    <a:outerShdw dist="38100" dir="2700000" algn="tl" rotWithShape="0">
                      <a:srgbClr val="DA1F28"/>
                    </a:outerShdw>
                  </a:effectLst>
                </a:endParaRPr>
              </a:p>
            </p:txBody>
          </p:sp>
        </p:grpSp>
      </p:grpSp>
      <p:grpSp>
        <p:nvGrpSpPr>
          <p:cNvPr id="19" name="Group 19"/>
          <p:cNvGrpSpPr>
            <a:grpSpLocks/>
          </p:cNvGrpSpPr>
          <p:nvPr/>
        </p:nvGrpSpPr>
        <p:grpSpPr bwMode="auto">
          <a:xfrm>
            <a:off x="609600" y="4629863"/>
            <a:ext cx="5554800" cy="720000"/>
            <a:chOff x="1296" y="2256"/>
            <a:chExt cx="3222" cy="288"/>
          </a:xfrm>
        </p:grpSpPr>
        <p:sp>
          <p:nvSpPr>
            <p:cNvPr id="20" name="Oval 20"/>
            <p:cNvSpPr>
              <a:spLocks noChangeArrowheads="1"/>
            </p:cNvSpPr>
            <p:nvPr/>
          </p:nvSpPr>
          <p:spPr bwMode="gray">
            <a:xfrm>
              <a:off x="1296" y="2325"/>
              <a:ext cx="209" cy="144"/>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prstClr val="black"/>
                </a:solidFill>
              </a:endParaRPr>
            </a:p>
          </p:txBody>
        </p:sp>
        <p:grpSp>
          <p:nvGrpSpPr>
            <p:cNvPr id="21" name="Group 21"/>
            <p:cNvGrpSpPr>
              <a:grpSpLocks/>
            </p:cNvGrpSpPr>
            <p:nvPr/>
          </p:nvGrpSpPr>
          <p:grpSpPr bwMode="auto">
            <a:xfrm>
              <a:off x="1440" y="2256"/>
              <a:ext cx="3078" cy="288"/>
              <a:chOff x="1536" y="1470"/>
              <a:chExt cx="3078" cy="288"/>
            </a:xfrm>
          </p:grpSpPr>
          <p:sp>
            <p:nvSpPr>
              <p:cNvPr id="22" name="Line 2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solidFill>
                    <a:prstClr val="black"/>
                  </a:solidFill>
                </a:endParaRPr>
              </a:p>
            </p:txBody>
          </p:sp>
          <p:sp>
            <p:nvSpPr>
              <p:cNvPr id="23" name="AutoShape 2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smtClean="0">
                    <a:solidFill>
                      <a:prstClr val="black"/>
                    </a:solidFill>
                  </a:rPr>
                  <a:t>创新点及工作计划</a:t>
                </a:r>
                <a:endParaRPr lang="zh-CN" altLang="en-US" sz="2400" dirty="0">
                  <a:solidFill>
                    <a:prstClr val="black"/>
                  </a:solidFill>
                </a:endParaRPr>
              </a:p>
            </p:txBody>
          </p:sp>
        </p:grpSp>
      </p:grpSp>
    </p:spTree>
    <p:extLst>
      <p:ext uri="{BB962C8B-B14F-4D97-AF65-F5344CB8AC3E}">
        <p14:creationId xmlns:p14="http://schemas.microsoft.com/office/powerpoint/2010/main" val="4166390474"/>
      </p:ext>
    </p:extLst>
  </p:cSld>
  <p:clrMapOvr>
    <a:masterClrMapping/>
  </p:clrMapOvr>
  <mc:AlternateContent xmlns:mc="http://schemas.openxmlformats.org/markup-compatibility/2006">
    <mc:Choice xmlns:p14="http://schemas.microsoft.com/office/powerpoint/2010/main" Requires="p14">
      <p:transition spd="slow" p14:dur="2000" advTm="464"/>
    </mc:Choice>
    <mc:Fallback>
      <p:transition spd="slow" advTm="46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9600" y="1432503"/>
            <a:ext cx="10972800" cy="4807863"/>
          </a:xfrm>
        </p:spPr>
        <p:txBody>
          <a:bodyPr>
            <a:normAutofit lnSpcReduction="10000"/>
          </a:bodyPr>
          <a:lstStyle/>
          <a:p>
            <a:pPr>
              <a:buFont typeface="Wingdings" panose="05000000000000000000" pitchFamily="2" charset="2"/>
              <a:buChar char="Ø"/>
            </a:pPr>
            <a:r>
              <a:rPr lang="zh-CN" altLang="en-US" sz="3200" dirty="0" smtClean="0"/>
              <a:t>研究对象</a:t>
            </a:r>
            <a:endParaRPr lang="en-US" altLang="zh-CN" sz="3200" dirty="0" smtClean="0"/>
          </a:p>
          <a:p>
            <a:pPr marL="109728" indent="0">
              <a:buNone/>
            </a:pPr>
            <a:r>
              <a:rPr lang="zh-CN" altLang="en-US" dirty="0"/>
              <a:t> </a:t>
            </a:r>
            <a:r>
              <a:rPr lang="zh-CN" altLang="en-US" dirty="0" smtClean="0"/>
              <a:t>   </a:t>
            </a:r>
            <a:r>
              <a:rPr lang="zh-CN" altLang="en-US" dirty="0" smtClean="0"/>
              <a:t>点阵结构、加筋结构、风机叶片等</a:t>
            </a:r>
            <a:endParaRPr lang="en-US" altLang="zh-CN" dirty="0" smtClean="0"/>
          </a:p>
          <a:p>
            <a:pPr marL="109728" indent="0">
              <a:buNone/>
            </a:pPr>
            <a:endParaRPr lang="en-US" altLang="zh-CN" dirty="0" smtClean="0"/>
          </a:p>
          <a:p>
            <a:pPr>
              <a:buFont typeface="Wingdings" panose="05000000000000000000" pitchFamily="2" charset="2"/>
              <a:buChar char="Ø"/>
            </a:pPr>
            <a:r>
              <a:rPr lang="zh-CN" altLang="en-US" sz="3200" dirty="0" smtClean="0"/>
              <a:t>典型复合材料结构的动态响应</a:t>
            </a:r>
            <a:endParaRPr lang="en-US" altLang="zh-CN" sz="3200" dirty="0" smtClean="0"/>
          </a:p>
          <a:p>
            <a:pPr marL="109728" lvl="0" indent="0">
              <a:buNone/>
            </a:pPr>
            <a:r>
              <a:rPr lang="zh-CN" altLang="en-US" dirty="0" smtClean="0"/>
              <a:t>   结构</a:t>
            </a:r>
            <a:r>
              <a:rPr lang="zh-CN" altLang="en-US" dirty="0"/>
              <a:t>局部振动对波传播的</a:t>
            </a:r>
            <a:r>
              <a:rPr lang="zh-CN" altLang="en-US" dirty="0" smtClean="0"/>
              <a:t>影响</a:t>
            </a:r>
            <a:endParaRPr lang="en-US" altLang="zh-CN" dirty="0" smtClean="0"/>
          </a:p>
          <a:p>
            <a:pPr marL="109728" lvl="0" indent="0">
              <a:buNone/>
            </a:pPr>
            <a:r>
              <a:rPr lang="zh-CN" altLang="en-US" dirty="0" smtClean="0"/>
              <a:t>   结构的频散特性</a:t>
            </a:r>
            <a:endParaRPr lang="en-US" altLang="zh-CN" dirty="0" smtClean="0"/>
          </a:p>
          <a:p>
            <a:pPr>
              <a:buFont typeface="Wingdings" panose="05000000000000000000" pitchFamily="2" charset="2"/>
              <a:buChar char="Ø"/>
            </a:pPr>
            <a:endParaRPr lang="en-US" altLang="zh-CN" dirty="0" smtClean="0"/>
          </a:p>
          <a:p>
            <a:pPr>
              <a:buFont typeface="Wingdings" panose="05000000000000000000" pitchFamily="2" charset="2"/>
              <a:buChar char="Ø"/>
            </a:pPr>
            <a:r>
              <a:rPr lang="zh-CN" altLang="en-US" sz="3200" dirty="0" smtClean="0"/>
              <a:t>典型复合材料结构的损伤检测</a:t>
            </a:r>
            <a:endParaRPr lang="en-US" altLang="zh-CN" sz="3200" dirty="0" smtClean="0"/>
          </a:p>
          <a:p>
            <a:pPr marL="109728" indent="0">
              <a:buNone/>
            </a:pPr>
            <a:r>
              <a:rPr lang="zh-CN" altLang="en-US" dirty="0" smtClean="0"/>
              <a:t>   复杂结构的损伤检测方法</a:t>
            </a:r>
            <a:endParaRPr lang="en-US" altLang="zh-CN" dirty="0"/>
          </a:p>
          <a:p>
            <a:pPr marL="109728" indent="0">
              <a:buNone/>
            </a:pPr>
            <a:r>
              <a:rPr lang="zh-CN" altLang="en-US" dirty="0" smtClean="0"/>
              <a:t>   在役复合材料</a:t>
            </a:r>
            <a:r>
              <a:rPr lang="zh-CN" altLang="en-US" dirty="0"/>
              <a:t>结构的损伤</a:t>
            </a:r>
            <a:r>
              <a:rPr lang="zh-CN" altLang="en-US" dirty="0" smtClean="0"/>
              <a:t>检测方法</a:t>
            </a:r>
            <a:endParaRPr lang="en-US" altLang="zh-CN" dirty="0" smtClean="0"/>
          </a:p>
          <a:p>
            <a:pPr>
              <a:buFont typeface="Wingdings" panose="05000000000000000000" pitchFamily="2" charset="2"/>
              <a:buChar char="ü"/>
            </a:pPr>
            <a:endParaRPr lang="zh-CN" altLang="en-US" dirty="0"/>
          </a:p>
          <a:p>
            <a:pPr lvl="0">
              <a:buFont typeface="Wingdings" panose="05000000000000000000" pitchFamily="2" charset="2"/>
              <a:buChar char="ü"/>
            </a:pPr>
            <a:endParaRPr lang="en-US" altLang="zh-CN" dirty="0" smtClean="0"/>
          </a:p>
          <a:p>
            <a:pPr lvl="0">
              <a:buFont typeface="Wingdings" panose="05000000000000000000" pitchFamily="2" charset="2"/>
              <a:buChar char="ü"/>
            </a:pPr>
            <a:endParaRPr lang="zh-CN" altLang="en-US" dirty="0"/>
          </a:p>
          <a:p>
            <a:pPr>
              <a:buFont typeface="Wingdings" panose="05000000000000000000" pitchFamily="2" charset="2"/>
              <a:buChar char="ü"/>
            </a:pPr>
            <a:endParaRPr lang="zh-CN" altLang="en-US" dirty="0"/>
          </a:p>
        </p:txBody>
      </p:sp>
      <p:sp>
        <p:nvSpPr>
          <p:cNvPr id="3" name="标题 2"/>
          <p:cNvSpPr>
            <a:spLocks noGrp="1"/>
          </p:cNvSpPr>
          <p:nvPr>
            <p:ph type="title"/>
          </p:nvPr>
        </p:nvSpPr>
        <p:spPr/>
        <p:txBody>
          <a:bodyPr/>
          <a:lstStyle/>
          <a:p>
            <a:r>
              <a:rPr lang="zh-CN" altLang="en-US" dirty="0" smtClean="0"/>
              <a:t>研究设想及初步成果</a:t>
            </a:r>
            <a:endParaRPr lang="zh-CN" altLang="en-US" dirty="0"/>
          </a:p>
        </p:txBody>
      </p:sp>
    </p:spTree>
    <p:extLst>
      <p:ext uri="{BB962C8B-B14F-4D97-AF65-F5344CB8AC3E}">
        <p14:creationId xmlns:p14="http://schemas.microsoft.com/office/powerpoint/2010/main" val="3466775554"/>
      </p:ext>
    </p:extLst>
  </p:cSld>
  <p:clrMapOvr>
    <a:masterClrMapping/>
  </p:clrMapOvr>
  <mc:AlternateContent xmlns:mc="http://schemas.openxmlformats.org/markup-compatibility/2006">
    <mc:Choice xmlns:p14="http://schemas.microsoft.com/office/powerpoint/2010/main" Requires="p14">
      <p:transition spd="slow" p14:dur="2000" advTm="2624"/>
    </mc:Choice>
    <mc:Fallback>
      <p:transition spd="slow" advTm="262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研究设想与初步成果</a:t>
            </a:r>
            <a:endParaRPr lang="zh-CN" altLang="en-US" dirty="0"/>
          </a:p>
        </p:txBody>
      </p:sp>
      <p:pic>
        <p:nvPicPr>
          <p:cNvPr id="9" name="图片 8"/>
          <p:cNvPicPr>
            <a:picLocks noChangeAspect="1"/>
          </p:cNvPicPr>
          <p:nvPr/>
        </p:nvPicPr>
        <p:blipFill>
          <a:blip r:embed="rId2"/>
          <a:stretch>
            <a:fillRect/>
          </a:stretch>
        </p:blipFill>
        <p:spPr>
          <a:xfrm>
            <a:off x="4829174" y="1233400"/>
            <a:ext cx="7198297" cy="2482426"/>
          </a:xfrm>
          <a:prstGeom prst="rect">
            <a:avLst/>
          </a:prstGeom>
        </p:spPr>
      </p:pic>
      <p:sp>
        <p:nvSpPr>
          <p:cNvPr id="2" name="文本框 1"/>
          <p:cNvSpPr txBox="1"/>
          <p:nvPr/>
        </p:nvSpPr>
        <p:spPr>
          <a:xfrm>
            <a:off x="609599" y="1232972"/>
            <a:ext cx="4086225"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dirty="0" smtClean="0"/>
              <a:t>典型复合材料结构中波传播</a:t>
            </a:r>
            <a:endParaRPr lang="en-US" altLang="zh-CN" sz="2400" dirty="0" smtClean="0"/>
          </a:p>
        </p:txBody>
      </p:sp>
      <p:sp>
        <p:nvSpPr>
          <p:cNvPr id="4" name="文本框 3"/>
          <p:cNvSpPr txBox="1"/>
          <p:nvPr/>
        </p:nvSpPr>
        <p:spPr>
          <a:xfrm>
            <a:off x="609599" y="1781175"/>
            <a:ext cx="4219575" cy="1304203"/>
          </a:xfrm>
          <a:prstGeom prst="rect">
            <a:avLst/>
          </a:prstGeom>
          <a:noFill/>
        </p:spPr>
        <p:txBody>
          <a:bodyPr wrap="square" rtlCol="0">
            <a:spAutoFit/>
          </a:bodyPr>
          <a:lstStyle/>
          <a:p>
            <a:pPr marL="342900" indent="-342900">
              <a:lnSpc>
                <a:spcPct val="150000"/>
              </a:lnSpc>
              <a:buAutoNum type="arabicPeriod"/>
            </a:pPr>
            <a:r>
              <a:rPr lang="zh-CN" altLang="en-US" dirty="0" smtClean="0"/>
              <a:t>点阵结构中的波传播实验√</a:t>
            </a:r>
            <a:endParaRPr lang="en-US" altLang="zh-CN" dirty="0" smtClean="0"/>
          </a:p>
          <a:p>
            <a:pPr marL="342900" indent="-342900">
              <a:lnSpc>
                <a:spcPct val="150000"/>
              </a:lnSpc>
              <a:buAutoNum type="arabicPeriod"/>
            </a:pPr>
            <a:r>
              <a:rPr lang="zh-CN" altLang="en-US" dirty="0" smtClean="0"/>
              <a:t>点阵结构的局部振动√</a:t>
            </a:r>
            <a:endParaRPr lang="en-US" altLang="zh-CN" dirty="0" smtClean="0"/>
          </a:p>
          <a:p>
            <a:pPr marL="342900" indent="-342900">
              <a:lnSpc>
                <a:spcPct val="150000"/>
              </a:lnSpc>
              <a:buAutoNum type="arabicPeriod"/>
            </a:pPr>
            <a:r>
              <a:rPr lang="zh-CN" altLang="en-US" dirty="0"/>
              <a:t>加</a:t>
            </a:r>
            <a:r>
              <a:rPr lang="zh-CN" altLang="en-US" dirty="0" smtClean="0"/>
              <a:t>筋结构的局部振动</a:t>
            </a:r>
            <a:endParaRPr lang="en-US" altLang="zh-CN" dirty="0" smtClean="0"/>
          </a:p>
        </p:txBody>
      </p:sp>
      <p:pic>
        <p:nvPicPr>
          <p:cNvPr id="8" name="图片 7"/>
          <p:cNvPicPr/>
          <p:nvPr/>
        </p:nvPicPr>
        <p:blipFill rotWithShape="1">
          <a:blip r:embed="rId3" cstate="print">
            <a:extLst>
              <a:ext uri="{28A0092B-C50C-407E-A947-70E740481C1C}">
                <a14:useLocalDpi xmlns:a14="http://schemas.microsoft.com/office/drawing/2010/main" val="0"/>
              </a:ext>
            </a:extLst>
          </a:blip>
          <a:srcRect t="46557" b="24500"/>
          <a:stretch/>
        </p:blipFill>
        <p:spPr bwMode="auto">
          <a:xfrm>
            <a:off x="84136" y="5358926"/>
            <a:ext cx="5270500" cy="876935"/>
          </a:xfrm>
          <a:prstGeom prst="rect">
            <a:avLst/>
          </a:prstGeom>
          <a:ln>
            <a:noFill/>
          </a:ln>
          <a:extLst>
            <a:ext uri="{53640926-AAD7-44D8-BBD7-CCE9431645EC}">
              <a14:shadowObscured xmlns:a14="http://schemas.microsoft.com/office/drawing/2010/main"/>
            </a:ext>
          </a:extLst>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9046" r="25959" b="1830"/>
          <a:stretch/>
        </p:blipFill>
        <p:spPr>
          <a:xfrm>
            <a:off x="278197" y="3076754"/>
            <a:ext cx="2031615" cy="2011133"/>
          </a:xfrm>
          <a:prstGeom prst="rect">
            <a:avLst/>
          </a:pr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43331" r="42717"/>
          <a:stretch/>
        </p:blipFill>
        <p:spPr>
          <a:xfrm>
            <a:off x="8894177" y="3764045"/>
            <a:ext cx="670937" cy="2765047"/>
          </a:xfrm>
          <a:prstGeom prst="rect">
            <a:avLst/>
          </a:prstGeom>
        </p:spPr>
      </p:pic>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l="44591" r="44968"/>
          <a:stretch/>
        </p:blipFill>
        <p:spPr>
          <a:xfrm>
            <a:off x="10251661" y="3711481"/>
            <a:ext cx="521210" cy="2870173"/>
          </a:xfrm>
          <a:prstGeom prst="rect">
            <a:avLst/>
          </a:prstGeom>
        </p:spPr>
      </p:pic>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18952" t="7248" r="21768" b="7931"/>
          <a:stretch/>
        </p:blipFill>
        <p:spPr>
          <a:xfrm>
            <a:off x="5534555" y="3897559"/>
            <a:ext cx="2893767" cy="2380655"/>
          </a:xfrm>
          <a:prstGeom prst="rect">
            <a:avLst/>
          </a:prstGeom>
        </p:spPr>
      </p:pic>
    </p:spTree>
    <p:extLst>
      <p:ext uri="{BB962C8B-B14F-4D97-AF65-F5344CB8AC3E}">
        <p14:creationId xmlns:p14="http://schemas.microsoft.com/office/powerpoint/2010/main" val="3638104978"/>
      </p:ext>
    </p:extLst>
  </p:cSld>
  <p:clrMapOvr>
    <a:masterClrMapping/>
  </p:clrMapOvr>
  <mc:AlternateContent xmlns:mc="http://schemas.openxmlformats.org/markup-compatibility/2006">
    <mc:Choice xmlns:p14="http://schemas.microsoft.com/office/powerpoint/2010/main" Requires="p14">
      <p:transition spd="slow" p14:dur="2000" advTm="38449"/>
    </mc:Choice>
    <mc:Fallback>
      <p:transition spd="slow" advTm="3844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研究设想与初步成果</a:t>
            </a:r>
            <a:endParaRPr lang="zh-CN" altLang="en-US" dirty="0"/>
          </a:p>
        </p:txBody>
      </p:sp>
      <p:pic>
        <p:nvPicPr>
          <p:cNvPr id="10"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818041" y="1793600"/>
            <a:ext cx="2609680" cy="1447751"/>
          </a:xfr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4443" y="1695715"/>
            <a:ext cx="2546779" cy="1412856"/>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8041" y="3173761"/>
            <a:ext cx="2609680" cy="1447751"/>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2454" y="3152705"/>
            <a:ext cx="2647634" cy="1468807"/>
          </a:xfrm>
          <a:prstGeom prst="rect">
            <a:avLst/>
          </a:prstGeom>
        </p:spPr>
      </p:pic>
      <p:sp>
        <p:nvSpPr>
          <p:cNvPr id="9" name="文本框 8"/>
          <p:cNvSpPr txBox="1"/>
          <p:nvPr/>
        </p:nvSpPr>
        <p:spPr>
          <a:xfrm>
            <a:off x="4581525" y="2217477"/>
            <a:ext cx="1857375" cy="646331"/>
          </a:xfrm>
          <a:prstGeom prst="rect">
            <a:avLst/>
          </a:prstGeom>
          <a:noFill/>
        </p:spPr>
        <p:txBody>
          <a:bodyPr wrap="square" rtlCol="0">
            <a:spAutoFit/>
          </a:bodyPr>
          <a:lstStyle/>
          <a:p>
            <a:pPr algn="ctr"/>
            <a:r>
              <a:rPr lang="en-US" altLang="zh-CN" dirty="0" smtClean="0"/>
              <a:t>220kHz</a:t>
            </a:r>
          </a:p>
          <a:p>
            <a:r>
              <a:rPr lang="zh-CN" altLang="en-US" dirty="0" smtClean="0"/>
              <a:t>（局部振动频率）</a:t>
            </a:r>
            <a:endParaRPr lang="zh-CN" altLang="en-US" dirty="0"/>
          </a:p>
        </p:txBody>
      </p:sp>
      <p:sp>
        <p:nvSpPr>
          <p:cNvPr id="15" name="文本框 14"/>
          <p:cNvSpPr txBox="1"/>
          <p:nvPr/>
        </p:nvSpPr>
        <p:spPr>
          <a:xfrm>
            <a:off x="5037079" y="3658119"/>
            <a:ext cx="1095375" cy="369332"/>
          </a:xfrm>
          <a:prstGeom prst="rect">
            <a:avLst/>
          </a:prstGeom>
          <a:noFill/>
        </p:spPr>
        <p:txBody>
          <a:bodyPr wrap="square" rtlCol="0">
            <a:spAutoFit/>
          </a:bodyPr>
          <a:lstStyle/>
          <a:p>
            <a:r>
              <a:rPr lang="en-US" altLang="zh-CN" dirty="0" smtClean="0"/>
              <a:t>250kHz</a:t>
            </a:r>
            <a:endParaRPr lang="zh-CN" altLang="en-US" dirty="0"/>
          </a:p>
        </p:txBody>
      </p: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l="9082" r="8257"/>
          <a:stretch/>
        </p:blipFill>
        <p:spPr>
          <a:xfrm>
            <a:off x="595153" y="1888647"/>
            <a:ext cx="3643334" cy="2539751"/>
          </a:xfrm>
          <a:prstGeom prst="rect">
            <a:avLst/>
          </a:prstGeom>
        </p:spPr>
      </p:pic>
      <p:pic>
        <p:nvPicPr>
          <p:cNvPr id="17" name="图片 16"/>
          <p:cNvPicPr>
            <a:picLocks noChangeAspect="1"/>
          </p:cNvPicPr>
          <p:nvPr/>
        </p:nvPicPr>
        <p:blipFill rotWithShape="1">
          <a:blip r:embed="rId7" cstate="print">
            <a:extLst>
              <a:ext uri="{28A0092B-C50C-407E-A947-70E740481C1C}">
                <a14:useLocalDpi xmlns:a14="http://schemas.microsoft.com/office/drawing/2010/main" val="0"/>
              </a:ext>
            </a:extLst>
          </a:blip>
          <a:srcRect l="22890" t="3665" r="28349" b="10918"/>
          <a:stretch/>
        </p:blipFill>
        <p:spPr>
          <a:xfrm>
            <a:off x="926485" y="4237898"/>
            <a:ext cx="2406938" cy="2429602"/>
          </a:xfrm>
          <a:prstGeom prst="rect">
            <a:avLst/>
          </a:prstGeom>
        </p:spPr>
      </p:pic>
      <p:sp>
        <p:nvSpPr>
          <p:cNvPr id="18" name="文本框 17"/>
          <p:cNvSpPr txBox="1"/>
          <p:nvPr/>
        </p:nvSpPr>
        <p:spPr>
          <a:xfrm>
            <a:off x="609600" y="1314450"/>
            <a:ext cx="3152775" cy="369332"/>
          </a:xfrm>
          <a:prstGeom prst="rect">
            <a:avLst/>
          </a:prstGeom>
          <a:noFill/>
        </p:spPr>
        <p:txBody>
          <a:bodyPr wrap="square" rtlCol="0">
            <a:spAutoFit/>
          </a:bodyPr>
          <a:lstStyle/>
          <a:p>
            <a:r>
              <a:rPr lang="en-US" altLang="zh-CN" dirty="0" smtClean="0"/>
              <a:t>4.</a:t>
            </a:r>
            <a:r>
              <a:rPr lang="zh-CN" altLang="en-US" dirty="0" smtClean="0"/>
              <a:t>波传播与局部振动的关系</a:t>
            </a:r>
            <a:endParaRPr lang="zh-CN" altLang="en-US" dirty="0"/>
          </a:p>
        </p:txBody>
      </p:sp>
      <p:sp>
        <p:nvSpPr>
          <p:cNvPr id="19" name="椭圆 18"/>
          <p:cNvSpPr/>
          <p:nvPr/>
        </p:nvSpPr>
        <p:spPr>
          <a:xfrm>
            <a:off x="2028824" y="2863808"/>
            <a:ext cx="447675" cy="62234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1" name="直接箭头连接符 20"/>
          <p:cNvCxnSpPr>
            <a:stCxn id="19" idx="4"/>
            <a:endCxn id="17" idx="0"/>
          </p:cNvCxnSpPr>
          <p:nvPr/>
        </p:nvCxnSpPr>
        <p:spPr>
          <a:xfrm flipH="1">
            <a:off x="2129954" y="3486150"/>
            <a:ext cx="122708" cy="751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5598489"/>
      </p:ext>
    </p:extLst>
  </p:cSld>
  <p:clrMapOvr>
    <a:masterClrMapping/>
  </p:clrMapOvr>
  <mc:AlternateContent xmlns:mc="http://schemas.openxmlformats.org/markup-compatibility/2006">
    <mc:Choice xmlns:p14="http://schemas.microsoft.com/office/powerpoint/2010/main" Requires="p14">
      <p:transition spd="slow" p14:dur="2000" advTm="2144"/>
    </mc:Choice>
    <mc:Fallback>
      <p:transition spd="slow" advTm="214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研究设想与初步成果</a:t>
            </a:r>
            <a:endParaRPr lang="zh-CN" altLang="en-US" dirty="0"/>
          </a:p>
        </p:txBody>
      </p:sp>
      <p:sp>
        <p:nvSpPr>
          <p:cNvPr id="4" name="文本框 3"/>
          <p:cNvSpPr txBox="1"/>
          <p:nvPr/>
        </p:nvSpPr>
        <p:spPr>
          <a:xfrm>
            <a:off x="609600" y="1257300"/>
            <a:ext cx="363855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dirty="0" smtClean="0"/>
              <a:t>复合材料结构的频响关系</a:t>
            </a:r>
            <a:endParaRPr lang="en-US" altLang="zh-CN" sz="2400" dirty="0" smtClean="0"/>
          </a:p>
        </p:txBody>
      </p:sp>
      <p:pic>
        <p:nvPicPr>
          <p:cNvPr id="6" name="图片 5"/>
          <p:cNvPicPr>
            <a:picLocks noChangeAspect="1"/>
          </p:cNvPicPr>
          <p:nvPr/>
        </p:nvPicPr>
        <p:blipFill rotWithShape="1">
          <a:blip r:embed="rId2"/>
          <a:srcRect t="16106" r="24279"/>
          <a:stretch/>
        </p:blipFill>
        <p:spPr>
          <a:xfrm>
            <a:off x="6455408" y="837531"/>
            <a:ext cx="2771775" cy="2303213"/>
          </a:xfrm>
          <a:prstGeom prst="rect">
            <a:avLst/>
          </a:prstGeom>
        </p:spPr>
      </p:pic>
      <p:pic>
        <p:nvPicPr>
          <p:cNvPr id="7" name="图片 6"/>
          <p:cNvPicPr>
            <a:picLocks noChangeAspect="1"/>
          </p:cNvPicPr>
          <p:nvPr/>
        </p:nvPicPr>
        <p:blipFill rotWithShape="1">
          <a:blip r:embed="rId3"/>
          <a:srcRect t="15167" r="26500"/>
          <a:stretch/>
        </p:blipFill>
        <p:spPr>
          <a:xfrm>
            <a:off x="9227183" y="846138"/>
            <a:ext cx="2793367" cy="2418068"/>
          </a:xfrm>
          <a:prstGeom prst="rect">
            <a:avLst/>
          </a:prstGeom>
        </p:spPr>
      </p:pic>
      <p:sp>
        <p:nvSpPr>
          <p:cNvPr id="8" name="文本框 7"/>
          <p:cNvSpPr txBox="1"/>
          <p:nvPr/>
        </p:nvSpPr>
        <p:spPr>
          <a:xfrm>
            <a:off x="609599" y="1874865"/>
            <a:ext cx="3390901" cy="1338828"/>
          </a:xfrm>
          <a:prstGeom prst="rect">
            <a:avLst/>
          </a:prstGeom>
          <a:noFill/>
        </p:spPr>
        <p:txBody>
          <a:bodyPr wrap="square" rtlCol="0">
            <a:spAutoFit/>
          </a:bodyPr>
          <a:lstStyle/>
          <a:p>
            <a:pPr>
              <a:lnSpc>
                <a:spcPct val="150000"/>
              </a:lnSpc>
            </a:pPr>
            <a:r>
              <a:rPr lang="en-US" altLang="zh-CN" dirty="0" smtClean="0"/>
              <a:t>1.</a:t>
            </a:r>
            <a:r>
              <a:rPr lang="zh-CN" altLang="en-US" dirty="0" smtClean="0"/>
              <a:t>复杂结构的频散特性√</a:t>
            </a:r>
            <a:endParaRPr lang="en-US" altLang="zh-CN" dirty="0" smtClean="0"/>
          </a:p>
          <a:p>
            <a:pPr>
              <a:lnSpc>
                <a:spcPct val="150000"/>
              </a:lnSpc>
            </a:pPr>
            <a:r>
              <a:rPr lang="en-US" altLang="zh-CN" dirty="0" smtClean="0"/>
              <a:t>2.</a:t>
            </a:r>
            <a:r>
              <a:rPr lang="zh-CN" altLang="en-US" dirty="0" smtClean="0"/>
              <a:t>周期性结构出现带隙的条件</a:t>
            </a:r>
            <a:endParaRPr lang="en-US" altLang="zh-CN" dirty="0" smtClean="0"/>
          </a:p>
          <a:p>
            <a:pPr>
              <a:lnSpc>
                <a:spcPct val="150000"/>
              </a:lnSpc>
            </a:pPr>
            <a:r>
              <a:rPr lang="en-US" altLang="zh-CN" dirty="0" smtClean="0"/>
              <a:t>3.</a:t>
            </a:r>
            <a:r>
              <a:rPr lang="zh-CN" altLang="en-US" dirty="0" smtClean="0"/>
              <a:t>带隙频率的控制</a:t>
            </a:r>
            <a:endParaRPr lang="zh-CN" altLang="en-US" dirty="0"/>
          </a:p>
        </p:txBody>
      </p:sp>
      <p:pic>
        <p:nvPicPr>
          <p:cNvPr id="9" name="图片 8"/>
          <p:cNvPicPr>
            <a:picLocks noChangeAspect="1"/>
          </p:cNvPicPr>
          <p:nvPr/>
        </p:nvPicPr>
        <p:blipFill rotWithShape="1">
          <a:blip r:embed="rId4"/>
          <a:srcRect t="14667" r="25375"/>
          <a:stretch/>
        </p:blipFill>
        <p:spPr>
          <a:xfrm>
            <a:off x="724531" y="3369593"/>
            <a:ext cx="3523619" cy="3021931"/>
          </a:xfrm>
          <a:prstGeom prst="rect">
            <a:avLst/>
          </a:prstGeom>
        </p:spPr>
      </p:pic>
      <p:pic>
        <p:nvPicPr>
          <p:cNvPr id="11" name="图片 10" descr="OriginPro 2015 64-bit - M:\orgin\UNTITLED * - /Folder1/ - [Graph1]"/>
          <p:cNvPicPr>
            <a:picLocks noChangeAspect="1"/>
          </p:cNvPicPr>
          <p:nvPr/>
        </p:nvPicPr>
        <p:blipFill rotWithShape="1">
          <a:blip r:embed="rId5" cstate="print">
            <a:extLst>
              <a:ext uri="{28A0092B-C50C-407E-A947-70E740481C1C}">
                <a14:useLocalDpi xmlns:a14="http://schemas.microsoft.com/office/drawing/2010/main" val="0"/>
              </a:ext>
            </a:extLst>
          </a:blip>
          <a:srcRect l="19745" t="14999" r="19920" b="8196"/>
          <a:stretch/>
        </p:blipFill>
        <p:spPr>
          <a:xfrm>
            <a:off x="6828590" y="3264206"/>
            <a:ext cx="4191835" cy="3228136"/>
          </a:xfrm>
          <a:prstGeom prst="rect">
            <a:avLst/>
          </a:prstGeom>
        </p:spPr>
      </p:pic>
    </p:spTree>
    <p:extLst>
      <p:ext uri="{BB962C8B-B14F-4D97-AF65-F5344CB8AC3E}">
        <p14:creationId xmlns:p14="http://schemas.microsoft.com/office/powerpoint/2010/main" val="305295074"/>
      </p:ext>
    </p:extLst>
  </p:cSld>
  <p:clrMapOvr>
    <a:masterClrMapping/>
  </p:clrMapOvr>
  <mc:AlternateContent xmlns:mc="http://schemas.openxmlformats.org/markup-compatibility/2006">
    <mc:Choice xmlns:p14="http://schemas.microsoft.com/office/powerpoint/2010/main" Requires="p14">
      <p:transition spd="slow" p14:dur="2000" advTm="6475"/>
    </mc:Choice>
    <mc:Fallback>
      <p:transition spd="slow" advTm="6475"/>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研究设想及初步成果</a:t>
            </a:r>
            <a:endParaRPr lang="zh-CN" altLang="en-US" dirty="0"/>
          </a:p>
        </p:txBody>
      </p:sp>
      <p:pic>
        <p:nvPicPr>
          <p:cNvPr id="5" name="图片 4"/>
          <p:cNvPicPr>
            <a:picLocks noChangeAspect="1"/>
          </p:cNvPicPr>
          <p:nvPr/>
        </p:nvPicPr>
        <p:blipFill>
          <a:blip r:embed="rId2"/>
          <a:stretch>
            <a:fillRect/>
          </a:stretch>
        </p:blipFill>
        <p:spPr>
          <a:xfrm>
            <a:off x="6809167" y="641832"/>
            <a:ext cx="3600402" cy="3287712"/>
          </a:xfrm>
          <a:prstGeom prst="rect">
            <a:avLst/>
          </a:prstGeom>
        </p:spPr>
      </p:pic>
      <p:pic>
        <p:nvPicPr>
          <p:cNvPr id="6" name="Picture 13"/>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63933" y="3929544"/>
            <a:ext cx="4340937" cy="2470585"/>
          </a:xfrm>
          <a:prstGeom prst="rect">
            <a:avLst/>
          </a:prstGeom>
        </p:spPr>
      </p:pic>
      <p:sp>
        <p:nvSpPr>
          <p:cNvPr id="7" name="文本框 6"/>
          <p:cNvSpPr txBox="1"/>
          <p:nvPr/>
        </p:nvSpPr>
        <p:spPr>
          <a:xfrm>
            <a:off x="609600" y="1232972"/>
            <a:ext cx="3114675"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dirty="0" smtClean="0"/>
              <a:t>复杂结构</a:t>
            </a:r>
            <a:r>
              <a:rPr lang="zh-CN" altLang="en-US" sz="2400" dirty="0" smtClean="0"/>
              <a:t>的损伤</a:t>
            </a:r>
            <a:r>
              <a:rPr lang="zh-CN" altLang="en-US" sz="2400" dirty="0" smtClean="0"/>
              <a:t>检测</a:t>
            </a:r>
            <a:endParaRPr lang="zh-CN" altLang="en-US" sz="2400" dirty="0"/>
          </a:p>
        </p:txBody>
      </p:sp>
      <p:sp>
        <p:nvSpPr>
          <p:cNvPr id="2" name="文本框 1"/>
          <p:cNvSpPr txBox="1"/>
          <p:nvPr/>
        </p:nvSpPr>
        <p:spPr>
          <a:xfrm>
            <a:off x="609600" y="1791359"/>
            <a:ext cx="4010025" cy="646331"/>
          </a:xfrm>
          <a:prstGeom prst="rect">
            <a:avLst/>
          </a:prstGeom>
          <a:noFill/>
        </p:spPr>
        <p:txBody>
          <a:bodyPr wrap="square" rtlCol="0">
            <a:spAutoFit/>
          </a:bodyPr>
          <a:lstStyle/>
          <a:p>
            <a:pPr marL="342900" indent="-342900">
              <a:buAutoNum type="arabicPeriod"/>
            </a:pPr>
            <a:r>
              <a:rPr lang="zh-CN" altLang="en-US" dirty="0" smtClean="0"/>
              <a:t>模态测试方法√</a:t>
            </a:r>
            <a:endParaRPr lang="en-US" altLang="zh-CN" dirty="0" smtClean="0"/>
          </a:p>
          <a:p>
            <a:pPr marL="342900" indent="-342900">
              <a:buAutoNum type="arabicPeriod"/>
            </a:pPr>
            <a:r>
              <a:rPr lang="zh-CN" altLang="en-US" dirty="0" smtClean="0"/>
              <a:t>基于局部振动特性的损伤检测方法</a:t>
            </a:r>
            <a:endParaRPr lang="zh-CN" altLang="en-US" dirty="0"/>
          </a:p>
        </p:txBody>
      </p:sp>
      <p:pic>
        <p:nvPicPr>
          <p:cNvPr id="8" name="图片 7" descr="K:\jianlin\flap vibration-periodic chirp\test5-frequency-ss.bmp"/>
          <p:cNvPicPr/>
          <p:nvPr/>
        </p:nvPicPr>
        <p:blipFill>
          <a:blip r:embed="rId4"/>
          <a:srcRect b="25747"/>
          <a:stretch>
            <a:fillRect/>
          </a:stretch>
        </p:blipFill>
        <p:spPr bwMode="auto">
          <a:xfrm>
            <a:off x="998038" y="2877890"/>
            <a:ext cx="5120640" cy="1226185"/>
          </a:xfrm>
          <a:prstGeom prst="rect">
            <a:avLst/>
          </a:prstGeom>
          <a:noFill/>
          <a:ln w="9525">
            <a:noFill/>
            <a:miter lim="800000"/>
            <a:headEnd/>
            <a:tailEnd/>
          </a:ln>
        </p:spPr>
      </p:pic>
      <p:pic>
        <p:nvPicPr>
          <p:cNvPr id="9" name="图片 8" descr="C:\Users\afanPC\AppData\Roaming\Tencent\Users\574214211\QQ\WinTemp\RichOle\XB(D4C)ILKC$[{S043)}L_X.jpg"/>
          <p:cNvPicPr/>
          <p:nvPr/>
        </p:nvPicPr>
        <p:blipFill>
          <a:blip r:embed="rId5">
            <a:extLst>
              <a:ext uri="{28A0092B-C50C-407E-A947-70E740481C1C}">
                <a14:useLocalDpi xmlns:a14="http://schemas.microsoft.com/office/drawing/2010/main" val="0"/>
              </a:ext>
            </a:extLst>
          </a:blip>
          <a:srcRect/>
          <a:stretch>
            <a:fillRect/>
          </a:stretch>
        </p:blipFill>
        <p:spPr bwMode="auto">
          <a:xfrm>
            <a:off x="1016553" y="4206526"/>
            <a:ext cx="5062855" cy="2265680"/>
          </a:xfrm>
          <a:prstGeom prst="rect">
            <a:avLst/>
          </a:prstGeom>
          <a:noFill/>
          <a:ln>
            <a:noFill/>
          </a:ln>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863" y="2877890"/>
            <a:ext cx="561905" cy="3551752"/>
          </a:xfrm>
          <a:prstGeom prst="rect">
            <a:avLst/>
          </a:prstGeom>
        </p:spPr>
      </p:pic>
      <p:sp>
        <p:nvSpPr>
          <p:cNvPr id="10" name="文本框 9"/>
          <p:cNvSpPr txBox="1"/>
          <p:nvPr/>
        </p:nvSpPr>
        <p:spPr>
          <a:xfrm>
            <a:off x="9039177" y="6488668"/>
            <a:ext cx="2000250" cy="369332"/>
          </a:xfrm>
          <a:prstGeom prst="rect">
            <a:avLst/>
          </a:prstGeom>
          <a:noFill/>
        </p:spPr>
        <p:txBody>
          <a:bodyPr wrap="square" rtlCol="0">
            <a:spAutoFit/>
          </a:bodyPr>
          <a:lstStyle/>
          <a:p>
            <a:r>
              <a:rPr lang="en-US" altLang="zh-CN" dirty="0" smtClean="0"/>
              <a:t>IWSHM2015</a:t>
            </a:r>
            <a:endParaRPr lang="zh-CN" altLang="en-US" dirty="0"/>
          </a:p>
        </p:txBody>
      </p:sp>
    </p:spTree>
    <p:extLst>
      <p:ext uri="{BB962C8B-B14F-4D97-AF65-F5344CB8AC3E}">
        <p14:creationId xmlns:p14="http://schemas.microsoft.com/office/powerpoint/2010/main" val="2752229882"/>
      </p:ext>
    </p:extLst>
  </p:cSld>
  <p:clrMapOvr>
    <a:masterClrMapping/>
  </p:clrMapOvr>
  <mc:AlternateContent xmlns:mc="http://schemas.openxmlformats.org/markup-compatibility/2006">
    <mc:Choice xmlns:p14="http://schemas.microsoft.com/office/powerpoint/2010/main" Requires="p14">
      <p:transition spd="slow" p14:dur="2000" advTm="7976"/>
    </mc:Choice>
    <mc:Fallback>
      <p:transition spd="slow" advTm="797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研究设想及初步成果</a:t>
            </a:r>
            <a:endParaRPr lang="zh-CN" altLang="en-US" dirty="0"/>
          </a:p>
        </p:txBody>
      </p:sp>
      <p:sp>
        <p:nvSpPr>
          <p:cNvPr id="4" name="文本框 3"/>
          <p:cNvSpPr txBox="1"/>
          <p:nvPr/>
        </p:nvSpPr>
        <p:spPr>
          <a:xfrm>
            <a:off x="609600" y="1221838"/>
            <a:ext cx="418147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dirty="0" smtClean="0"/>
              <a:t>在役复合材料结构的损伤检测</a:t>
            </a:r>
            <a:endParaRPr lang="zh-CN" altLang="en-US" sz="2400" dirty="0"/>
          </a:p>
        </p:txBody>
      </p:sp>
      <p:sp>
        <p:nvSpPr>
          <p:cNvPr id="5" name="文本框 4"/>
          <p:cNvSpPr txBox="1"/>
          <p:nvPr/>
        </p:nvSpPr>
        <p:spPr>
          <a:xfrm>
            <a:off x="609600" y="1901684"/>
            <a:ext cx="4572000" cy="1304203"/>
          </a:xfrm>
          <a:prstGeom prst="rect">
            <a:avLst/>
          </a:prstGeom>
          <a:noFill/>
        </p:spPr>
        <p:txBody>
          <a:bodyPr wrap="square" rtlCol="0">
            <a:spAutoFit/>
          </a:bodyPr>
          <a:lstStyle/>
          <a:p>
            <a:pPr marL="342900" indent="-342900">
              <a:lnSpc>
                <a:spcPct val="150000"/>
              </a:lnSpc>
              <a:buAutoNum type="arabicPeriod"/>
            </a:pPr>
            <a:r>
              <a:rPr lang="zh-CN" altLang="en-US" dirty="0" smtClean="0"/>
              <a:t>有预应力复合材料模态参数的变化</a:t>
            </a:r>
            <a:endParaRPr lang="en-US" altLang="zh-CN" dirty="0" smtClean="0"/>
          </a:p>
          <a:p>
            <a:pPr marL="342900" indent="-342900">
              <a:lnSpc>
                <a:spcPct val="150000"/>
              </a:lnSpc>
              <a:buAutoNum type="arabicPeriod"/>
            </a:pPr>
            <a:r>
              <a:rPr lang="zh-CN" altLang="en-US" dirty="0" smtClean="0"/>
              <a:t>有预应力复合材料的损伤检测</a:t>
            </a:r>
            <a:endParaRPr lang="en-US" altLang="zh-CN" dirty="0" smtClean="0"/>
          </a:p>
          <a:p>
            <a:pPr marL="342900" indent="-342900">
              <a:lnSpc>
                <a:spcPct val="150000"/>
              </a:lnSpc>
              <a:buAutoNum type="arabicPeriod"/>
            </a:pPr>
            <a:r>
              <a:rPr lang="zh-CN" altLang="en-US" dirty="0" smtClean="0"/>
              <a:t>低频振动下的复合材料的损伤检测</a:t>
            </a:r>
            <a:endParaRPr lang="zh-CN" altLang="en-US" dirty="0"/>
          </a:p>
        </p:txBody>
      </p:sp>
    </p:spTree>
    <p:extLst>
      <p:ext uri="{BB962C8B-B14F-4D97-AF65-F5344CB8AC3E}">
        <p14:creationId xmlns:p14="http://schemas.microsoft.com/office/powerpoint/2010/main" val="849916891"/>
      </p:ext>
    </p:extLst>
  </p:cSld>
  <p:clrMapOvr>
    <a:masterClrMapping/>
  </p:clrMapOvr>
  <mc:AlternateContent xmlns:mc="http://schemas.openxmlformats.org/markup-compatibility/2006">
    <mc:Choice xmlns:p14="http://schemas.microsoft.com/office/powerpoint/2010/main" Requires="p14">
      <p:transition spd="slow" p14:dur="2000" advTm="1440"/>
    </mc:Choice>
    <mc:Fallback>
      <p:transition spd="slow" advTm="144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84817"/>
            <a:ext cx="10972800" cy="1143000"/>
          </a:xfrm>
        </p:spPr>
        <p:txBody>
          <a:bodyPr/>
          <a:lstStyle/>
          <a:p>
            <a:r>
              <a:rPr lang="zh-CN" altLang="en-US" dirty="0" smtClean="0"/>
              <a:t>目录</a:t>
            </a:r>
            <a:endParaRPr lang="zh-CN" altLang="en-US" dirty="0"/>
          </a:p>
        </p:txBody>
      </p:sp>
      <p:grpSp>
        <p:nvGrpSpPr>
          <p:cNvPr id="4" name="Group 4"/>
          <p:cNvGrpSpPr>
            <a:grpSpLocks/>
          </p:cNvGrpSpPr>
          <p:nvPr/>
        </p:nvGrpSpPr>
        <p:grpSpPr bwMode="auto">
          <a:xfrm>
            <a:off x="609600" y="1586603"/>
            <a:ext cx="5552967" cy="721082"/>
            <a:chOff x="1296" y="1224"/>
            <a:chExt cx="3180" cy="292"/>
          </a:xfrm>
        </p:grpSpPr>
        <p:sp>
          <p:nvSpPr>
            <p:cNvPr id="5" name="Oval 5"/>
            <p:cNvSpPr>
              <a:spLocks noChangeArrowheads="1"/>
            </p:cNvSpPr>
            <p:nvPr/>
          </p:nvSpPr>
          <p:spPr bwMode="gray">
            <a:xfrm>
              <a:off x="1296" y="1290"/>
              <a:ext cx="206" cy="146"/>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6" name="Group 6"/>
            <p:cNvGrpSpPr>
              <a:grpSpLocks/>
            </p:cNvGrpSpPr>
            <p:nvPr/>
          </p:nvGrpSpPr>
          <p:grpSpPr bwMode="auto">
            <a:xfrm>
              <a:off x="1440" y="1224"/>
              <a:ext cx="3036" cy="292"/>
              <a:chOff x="1536" y="1470"/>
              <a:chExt cx="3036" cy="292"/>
            </a:xfrm>
          </p:grpSpPr>
          <p:sp>
            <p:nvSpPr>
              <p:cNvPr id="7" name="Line 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8" name="AutoShape 8"/>
              <p:cNvSpPr>
                <a:spLocks noChangeArrowheads="1"/>
              </p:cNvSpPr>
              <p:nvPr/>
            </p:nvSpPr>
            <p:spPr bwMode="gray">
              <a:xfrm>
                <a:off x="1686" y="1470"/>
                <a:ext cx="2886" cy="292"/>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smtClean="0"/>
                  <a:t>研究背景与意义</a:t>
                </a:r>
                <a:endParaRPr lang="zh-CN" altLang="en-US" sz="2400" dirty="0"/>
              </a:p>
            </p:txBody>
          </p:sp>
        </p:grpSp>
      </p:grpSp>
      <p:grpSp>
        <p:nvGrpSpPr>
          <p:cNvPr id="9" name="Group 9"/>
          <p:cNvGrpSpPr>
            <a:grpSpLocks/>
          </p:cNvGrpSpPr>
          <p:nvPr/>
        </p:nvGrpSpPr>
        <p:grpSpPr bwMode="auto">
          <a:xfrm>
            <a:off x="609600" y="2629597"/>
            <a:ext cx="5552967" cy="720019"/>
            <a:chOff x="1296" y="1566"/>
            <a:chExt cx="3180" cy="314"/>
          </a:xfrm>
        </p:grpSpPr>
        <p:sp>
          <p:nvSpPr>
            <p:cNvPr id="10" name="Oval 10"/>
            <p:cNvSpPr>
              <a:spLocks noChangeArrowheads="1"/>
            </p:cNvSpPr>
            <p:nvPr/>
          </p:nvSpPr>
          <p:spPr bwMode="gray">
            <a:xfrm>
              <a:off x="1296" y="1626"/>
              <a:ext cx="206" cy="157"/>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11" name="Group 11"/>
            <p:cNvGrpSpPr>
              <a:grpSpLocks/>
            </p:cNvGrpSpPr>
            <p:nvPr/>
          </p:nvGrpSpPr>
          <p:grpSpPr bwMode="auto">
            <a:xfrm>
              <a:off x="1440" y="1566"/>
              <a:ext cx="3036" cy="314"/>
              <a:chOff x="1536" y="1470"/>
              <a:chExt cx="3036" cy="314"/>
            </a:xfrm>
          </p:grpSpPr>
          <p:sp>
            <p:nvSpPr>
              <p:cNvPr id="12" name="Line 1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13" name="AutoShape 13"/>
              <p:cNvSpPr>
                <a:spLocks noChangeArrowheads="1"/>
              </p:cNvSpPr>
              <p:nvPr/>
            </p:nvSpPr>
            <p:spPr bwMode="gray">
              <a:xfrm>
                <a:off x="1686" y="1470"/>
                <a:ext cx="2886" cy="314"/>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smtClean="0"/>
                  <a:t>研究现状</a:t>
                </a:r>
                <a:endParaRPr lang="zh-CN" altLang="en-US" sz="2400" dirty="0"/>
              </a:p>
            </p:txBody>
          </p:sp>
        </p:grpSp>
      </p:grpSp>
      <p:grpSp>
        <p:nvGrpSpPr>
          <p:cNvPr id="14" name="Group 14"/>
          <p:cNvGrpSpPr>
            <a:grpSpLocks/>
          </p:cNvGrpSpPr>
          <p:nvPr/>
        </p:nvGrpSpPr>
        <p:grpSpPr bwMode="auto">
          <a:xfrm>
            <a:off x="609600" y="3629732"/>
            <a:ext cx="5554800" cy="720000"/>
            <a:chOff x="1296" y="1908"/>
            <a:chExt cx="3222" cy="288"/>
          </a:xfrm>
        </p:grpSpPr>
        <p:sp>
          <p:nvSpPr>
            <p:cNvPr id="15" name="Oval 15"/>
            <p:cNvSpPr>
              <a:spLocks noChangeArrowheads="1"/>
            </p:cNvSpPr>
            <p:nvPr/>
          </p:nvSpPr>
          <p:spPr bwMode="gray">
            <a:xfrm>
              <a:off x="1296" y="1974"/>
              <a:ext cx="209" cy="144"/>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endParaRPr lang="zh-CN" altLang="en-US"/>
            </a:p>
          </p:txBody>
        </p:sp>
        <p:grpSp>
          <p:nvGrpSpPr>
            <p:cNvPr id="16" name="Group 16"/>
            <p:cNvGrpSpPr>
              <a:grpSpLocks/>
            </p:cNvGrpSpPr>
            <p:nvPr/>
          </p:nvGrpSpPr>
          <p:grpSpPr bwMode="auto">
            <a:xfrm>
              <a:off x="1440" y="1908"/>
              <a:ext cx="3078" cy="288"/>
              <a:chOff x="1536" y="1470"/>
              <a:chExt cx="3078" cy="288"/>
            </a:xfrm>
          </p:grpSpPr>
          <p:sp>
            <p:nvSpPr>
              <p:cNvPr id="17" name="Line 1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lgn="ctr">
                  <a:defRPr/>
                </a:pPr>
                <a:endParaRPr lang="zh-CN" altLang="en-US">
                  <a:ea typeface="+mn-ea"/>
                </a:endParaRPr>
              </a:p>
            </p:txBody>
          </p:sp>
          <p:sp>
            <p:nvSpPr>
              <p:cNvPr id="18" name="AutoShape 1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smtClean="0"/>
                  <a:t>研究设想与初步成果</a:t>
                </a:r>
                <a:endParaRPr lang="zh-CN" altLang="en-US" sz="2400" dirty="0"/>
              </a:p>
            </p:txBody>
          </p:sp>
        </p:grpSp>
      </p:grpSp>
      <p:grpSp>
        <p:nvGrpSpPr>
          <p:cNvPr id="19" name="Group 19"/>
          <p:cNvGrpSpPr>
            <a:grpSpLocks/>
          </p:cNvGrpSpPr>
          <p:nvPr/>
        </p:nvGrpSpPr>
        <p:grpSpPr bwMode="auto">
          <a:xfrm>
            <a:off x="609600" y="4629863"/>
            <a:ext cx="5554800" cy="720000"/>
            <a:chOff x="1296" y="2256"/>
            <a:chExt cx="3222" cy="288"/>
          </a:xfrm>
        </p:grpSpPr>
        <p:sp>
          <p:nvSpPr>
            <p:cNvPr id="20" name="Oval 20"/>
            <p:cNvSpPr>
              <a:spLocks noChangeArrowheads="1"/>
            </p:cNvSpPr>
            <p:nvPr/>
          </p:nvSpPr>
          <p:spPr bwMode="gray">
            <a:xfrm>
              <a:off x="1296" y="2325"/>
              <a:ext cx="209" cy="144"/>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grpSp>
          <p:nvGrpSpPr>
            <p:cNvPr id="21" name="Group 21"/>
            <p:cNvGrpSpPr>
              <a:grpSpLocks/>
            </p:cNvGrpSpPr>
            <p:nvPr/>
          </p:nvGrpSpPr>
          <p:grpSpPr bwMode="auto">
            <a:xfrm>
              <a:off x="1440" y="2256"/>
              <a:ext cx="3078" cy="288"/>
              <a:chOff x="1536" y="1470"/>
              <a:chExt cx="3078" cy="288"/>
            </a:xfrm>
          </p:grpSpPr>
          <p:sp>
            <p:nvSpPr>
              <p:cNvPr id="22" name="Line 2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ea typeface="+mn-ea"/>
                </a:endParaRPr>
              </a:p>
            </p:txBody>
          </p:sp>
          <p:sp>
            <p:nvSpPr>
              <p:cNvPr id="23" name="AutoShape 23"/>
              <p:cNvSpPr>
                <a:spLocks noChangeArrowheads="1"/>
              </p:cNvSpPr>
              <p:nvPr/>
            </p:nvSpPr>
            <p:spPr bwMode="gray">
              <a:xfrm>
                <a:off x="1686" y="1470"/>
                <a:ext cx="2928" cy="288"/>
              </a:xfrm>
              <a:prstGeom prst="roundRect">
                <a:avLst>
                  <a:gd name="adj" fmla="val 50000"/>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zh-CN" altLang="en-US" sz="2400" b="1" dirty="0" smtClean="0">
                    <a:ln w="6600">
                      <a:solidFill>
                        <a:schemeClr val="accent2"/>
                      </a:solidFill>
                      <a:prstDash val="solid"/>
                    </a:ln>
                    <a:solidFill>
                      <a:srgbClr val="FFFFFF"/>
                    </a:solidFill>
                    <a:effectLst>
                      <a:outerShdw dist="38100" dir="2700000" algn="tl" rotWithShape="0">
                        <a:schemeClr val="accent2"/>
                      </a:outerShdw>
                    </a:effectLst>
                  </a:rPr>
                  <a:t>创新点及工作计划</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grpSp>
      </p:grpSp>
    </p:spTree>
    <p:extLst>
      <p:ext uri="{BB962C8B-B14F-4D97-AF65-F5344CB8AC3E}">
        <p14:creationId xmlns:p14="http://schemas.microsoft.com/office/powerpoint/2010/main" val="101734655"/>
      </p:ext>
    </p:extLst>
  </p:cSld>
  <p:clrMapOvr>
    <a:masterClrMapping/>
  </p:clrMapOvr>
  <mc:AlternateContent xmlns:mc="http://schemas.openxmlformats.org/markup-compatibility/2006">
    <mc:Choice xmlns:p14="http://schemas.microsoft.com/office/powerpoint/2010/main" Requires="p14">
      <p:transition spd="slow" p14:dur="2000" advTm="672"/>
    </mc:Choice>
    <mc:Fallback>
      <p:transition spd="slow" advTm="67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4825" y="1805179"/>
            <a:ext cx="10972800" cy="4525963"/>
          </a:xfrm>
        </p:spPr>
        <p:txBody>
          <a:bodyPr/>
          <a:lstStyle/>
          <a:p>
            <a:pPr lvl="0"/>
            <a:r>
              <a:rPr lang="zh-CN" altLang="zh-CN" dirty="0"/>
              <a:t>研究复合材料结构的局部振动特性与波传播特性的关系</a:t>
            </a:r>
          </a:p>
          <a:p>
            <a:pPr lvl="0"/>
            <a:r>
              <a:rPr lang="zh-CN" altLang="zh-CN" dirty="0"/>
              <a:t>应用带隙理论研究复合材料结构出现带隙的条件和带隙频率与结构特征的关系</a:t>
            </a:r>
          </a:p>
          <a:p>
            <a:pPr lvl="0"/>
            <a:r>
              <a:rPr lang="zh-CN" altLang="zh-CN" dirty="0"/>
              <a:t>研究基于局部振动特性的复合材料结构损伤检测的方法</a:t>
            </a:r>
          </a:p>
          <a:p>
            <a:pPr lvl="0"/>
            <a:r>
              <a:rPr lang="zh-CN" altLang="zh-CN" dirty="0"/>
              <a:t>研究在</a:t>
            </a:r>
            <a:r>
              <a:rPr lang="zh-CN" altLang="zh-CN" dirty="0" smtClean="0"/>
              <a:t>役复合材料</a:t>
            </a:r>
            <a:r>
              <a:rPr lang="zh-CN" altLang="zh-CN" dirty="0"/>
              <a:t>结构</a:t>
            </a:r>
            <a:r>
              <a:rPr lang="zh-CN" altLang="zh-CN" dirty="0" smtClean="0"/>
              <a:t>的损伤识别</a:t>
            </a:r>
            <a:endParaRPr lang="zh-CN" altLang="en-US" dirty="0"/>
          </a:p>
        </p:txBody>
      </p:sp>
      <p:sp>
        <p:nvSpPr>
          <p:cNvPr id="3" name="标题 2"/>
          <p:cNvSpPr>
            <a:spLocks noGrp="1"/>
          </p:cNvSpPr>
          <p:nvPr>
            <p:ph type="title"/>
          </p:nvPr>
        </p:nvSpPr>
        <p:spPr/>
        <p:txBody>
          <a:bodyPr/>
          <a:lstStyle/>
          <a:p>
            <a:r>
              <a:rPr lang="zh-CN" altLang="en-US" dirty="0" smtClean="0"/>
              <a:t>创新点及工作计划</a:t>
            </a:r>
            <a:endParaRPr lang="zh-CN" altLang="en-US" dirty="0"/>
          </a:p>
        </p:txBody>
      </p:sp>
      <p:sp>
        <p:nvSpPr>
          <p:cNvPr id="4" name="文本框 3"/>
          <p:cNvSpPr txBox="1"/>
          <p:nvPr/>
        </p:nvSpPr>
        <p:spPr>
          <a:xfrm>
            <a:off x="609600" y="1125250"/>
            <a:ext cx="1485900"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3200" dirty="0" smtClean="0"/>
              <a:t>创新点</a:t>
            </a:r>
            <a:endParaRPr lang="zh-CN" altLang="en-US" sz="3200" dirty="0"/>
          </a:p>
        </p:txBody>
      </p:sp>
    </p:spTree>
    <p:extLst>
      <p:ext uri="{BB962C8B-B14F-4D97-AF65-F5344CB8AC3E}">
        <p14:creationId xmlns:p14="http://schemas.microsoft.com/office/powerpoint/2010/main" val="2750214704"/>
      </p:ext>
    </p:extLst>
  </p:cSld>
  <p:clrMapOvr>
    <a:masterClrMapping/>
  </p:clrMapOvr>
  <mc:AlternateContent xmlns:mc="http://schemas.openxmlformats.org/markup-compatibility/2006">
    <mc:Choice xmlns:p14="http://schemas.microsoft.com/office/powerpoint/2010/main" Requires="p14">
      <p:transition spd="slow" p14:dur="2000" advTm="984"/>
    </mc:Choice>
    <mc:Fallback>
      <p:transition spd="slow" advTm="98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84817"/>
            <a:ext cx="10972800" cy="1143000"/>
          </a:xfrm>
        </p:spPr>
        <p:txBody>
          <a:bodyPr/>
          <a:lstStyle/>
          <a:p>
            <a:r>
              <a:rPr lang="zh-CN" altLang="en-US" dirty="0" smtClean="0"/>
              <a:t>目录</a:t>
            </a:r>
            <a:endParaRPr lang="zh-CN" altLang="en-US" dirty="0"/>
          </a:p>
        </p:txBody>
      </p:sp>
      <p:grpSp>
        <p:nvGrpSpPr>
          <p:cNvPr id="4" name="Group 4"/>
          <p:cNvGrpSpPr>
            <a:grpSpLocks/>
          </p:cNvGrpSpPr>
          <p:nvPr/>
        </p:nvGrpSpPr>
        <p:grpSpPr bwMode="auto">
          <a:xfrm>
            <a:off x="609600" y="1586603"/>
            <a:ext cx="5552967" cy="721082"/>
            <a:chOff x="1296" y="1224"/>
            <a:chExt cx="3180" cy="292"/>
          </a:xfrm>
        </p:grpSpPr>
        <p:sp>
          <p:nvSpPr>
            <p:cNvPr id="5" name="Oval 5"/>
            <p:cNvSpPr>
              <a:spLocks noChangeArrowheads="1"/>
            </p:cNvSpPr>
            <p:nvPr/>
          </p:nvSpPr>
          <p:spPr bwMode="gray">
            <a:xfrm>
              <a:off x="1296" y="1290"/>
              <a:ext cx="206" cy="146"/>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prstClr val="black"/>
                </a:solidFill>
              </a:endParaRPr>
            </a:p>
          </p:txBody>
        </p:sp>
        <p:grpSp>
          <p:nvGrpSpPr>
            <p:cNvPr id="6" name="Group 6"/>
            <p:cNvGrpSpPr>
              <a:grpSpLocks/>
            </p:cNvGrpSpPr>
            <p:nvPr/>
          </p:nvGrpSpPr>
          <p:grpSpPr bwMode="auto">
            <a:xfrm>
              <a:off x="1440" y="1224"/>
              <a:ext cx="3036" cy="292"/>
              <a:chOff x="1536" y="1470"/>
              <a:chExt cx="3036" cy="292"/>
            </a:xfrm>
          </p:grpSpPr>
          <p:sp>
            <p:nvSpPr>
              <p:cNvPr id="7" name="Line 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solidFill>
                    <a:prstClr val="black"/>
                  </a:solidFill>
                </a:endParaRPr>
              </a:p>
            </p:txBody>
          </p:sp>
          <p:sp>
            <p:nvSpPr>
              <p:cNvPr id="8" name="AutoShape 8"/>
              <p:cNvSpPr>
                <a:spLocks noChangeArrowheads="1"/>
              </p:cNvSpPr>
              <p:nvPr/>
            </p:nvSpPr>
            <p:spPr bwMode="gray">
              <a:xfrm>
                <a:off x="1686" y="1470"/>
                <a:ext cx="2886" cy="292"/>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a:solidFill>
                      <a:prstClr val="black"/>
                    </a:solidFill>
                  </a:rPr>
                  <a:t>研究背景与意义</a:t>
                </a:r>
              </a:p>
            </p:txBody>
          </p:sp>
        </p:grpSp>
      </p:grpSp>
      <p:grpSp>
        <p:nvGrpSpPr>
          <p:cNvPr id="9" name="Group 9"/>
          <p:cNvGrpSpPr>
            <a:grpSpLocks/>
          </p:cNvGrpSpPr>
          <p:nvPr/>
        </p:nvGrpSpPr>
        <p:grpSpPr bwMode="auto">
          <a:xfrm>
            <a:off x="609600" y="2629597"/>
            <a:ext cx="5552967" cy="720019"/>
            <a:chOff x="1296" y="1566"/>
            <a:chExt cx="3180" cy="314"/>
          </a:xfrm>
        </p:grpSpPr>
        <p:sp>
          <p:nvSpPr>
            <p:cNvPr id="10" name="Oval 10"/>
            <p:cNvSpPr>
              <a:spLocks noChangeArrowheads="1"/>
            </p:cNvSpPr>
            <p:nvPr/>
          </p:nvSpPr>
          <p:spPr bwMode="gray">
            <a:xfrm>
              <a:off x="1296" y="1626"/>
              <a:ext cx="206" cy="157"/>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prstClr val="black"/>
                </a:solidFill>
              </a:endParaRPr>
            </a:p>
          </p:txBody>
        </p:sp>
        <p:grpSp>
          <p:nvGrpSpPr>
            <p:cNvPr id="11" name="Group 11"/>
            <p:cNvGrpSpPr>
              <a:grpSpLocks/>
            </p:cNvGrpSpPr>
            <p:nvPr/>
          </p:nvGrpSpPr>
          <p:grpSpPr bwMode="auto">
            <a:xfrm>
              <a:off x="1440" y="1566"/>
              <a:ext cx="3036" cy="314"/>
              <a:chOff x="1536" y="1470"/>
              <a:chExt cx="3036" cy="314"/>
            </a:xfrm>
          </p:grpSpPr>
          <p:sp>
            <p:nvSpPr>
              <p:cNvPr id="12" name="Line 1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solidFill>
                    <a:prstClr val="black"/>
                  </a:solidFill>
                </a:endParaRPr>
              </a:p>
            </p:txBody>
          </p:sp>
          <p:sp>
            <p:nvSpPr>
              <p:cNvPr id="13" name="AutoShape 13"/>
              <p:cNvSpPr>
                <a:spLocks noChangeArrowheads="1"/>
              </p:cNvSpPr>
              <p:nvPr/>
            </p:nvSpPr>
            <p:spPr bwMode="gray">
              <a:xfrm>
                <a:off x="1686" y="1470"/>
                <a:ext cx="2886" cy="314"/>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a:solidFill>
                      <a:prstClr val="black"/>
                    </a:solidFill>
                  </a:rPr>
                  <a:t>研究现状</a:t>
                </a:r>
              </a:p>
            </p:txBody>
          </p:sp>
        </p:grpSp>
      </p:grpSp>
      <p:grpSp>
        <p:nvGrpSpPr>
          <p:cNvPr id="14" name="Group 14"/>
          <p:cNvGrpSpPr>
            <a:grpSpLocks/>
          </p:cNvGrpSpPr>
          <p:nvPr/>
        </p:nvGrpSpPr>
        <p:grpSpPr bwMode="auto">
          <a:xfrm>
            <a:off x="609600" y="3629732"/>
            <a:ext cx="5554800" cy="720000"/>
            <a:chOff x="1296" y="1908"/>
            <a:chExt cx="3222" cy="288"/>
          </a:xfrm>
        </p:grpSpPr>
        <p:sp>
          <p:nvSpPr>
            <p:cNvPr id="15" name="Oval 15"/>
            <p:cNvSpPr>
              <a:spLocks noChangeArrowheads="1"/>
            </p:cNvSpPr>
            <p:nvPr/>
          </p:nvSpPr>
          <p:spPr bwMode="gray">
            <a:xfrm>
              <a:off x="1296" y="1974"/>
              <a:ext cx="209" cy="144"/>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endParaRPr lang="zh-CN" altLang="en-US">
                <a:solidFill>
                  <a:prstClr val="black"/>
                </a:solidFill>
              </a:endParaRPr>
            </a:p>
          </p:txBody>
        </p:sp>
        <p:grpSp>
          <p:nvGrpSpPr>
            <p:cNvPr id="16" name="Group 16"/>
            <p:cNvGrpSpPr>
              <a:grpSpLocks/>
            </p:cNvGrpSpPr>
            <p:nvPr/>
          </p:nvGrpSpPr>
          <p:grpSpPr bwMode="auto">
            <a:xfrm>
              <a:off x="1440" y="1908"/>
              <a:ext cx="3078" cy="288"/>
              <a:chOff x="1536" y="1470"/>
              <a:chExt cx="3078" cy="288"/>
            </a:xfrm>
          </p:grpSpPr>
          <p:sp>
            <p:nvSpPr>
              <p:cNvPr id="17" name="Line 1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lgn="ctr">
                  <a:defRPr/>
                </a:pPr>
                <a:endParaRPr lang="zh-CN" altLang="en-US">
                  <a:solidFill>
                    <a:prstClr val="black"/>
                  </a:solidFill>
                </a:endParaRPr>
              </a:p>
            </p:txBody>
          </p:sp>
          <p:sp>
            <p:nvSpPr>
              <p:cNvPr id="18" name="AutoShape 1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a:solidFill>
                      <a:prstClr val="black"/>
                    </a:solidFill>
                  </a:rPr>
                  <a:t>研究设想与初步成果</a:t>
                </a:r>
              </a:p>
            </p:txBody>
          </p:sp>
        </p:grpSp>
      </p:grpSp>
      <p:grpSp>
        <p:nvGrpSpPr>
          <p:cNvPr id="19" name="Group 19"/>
          <p:cNvGrpSpPr>
            <a:grpSpLocks/>
          </p:cNvGrpSpPr>
          <p:nvPr/>
        </p:nvGrpSpPr>
        <p:grpSpPr bwMode="auto">
          <a:xfrm>
            <a:off x="609600" y="4629863"/>
            <a:ext cx="5554800" cy="720000"/>
            <a:chOff x="1296" y="2256"/>
            <a:chExt cx="3222" cy="288"/>
          </a:xfrm>
        </p:grpSpPr>
        <p:sp>
          <p:nvSpPr>
            <p:cNvPr id="20" name="Oval 20"/>
            <p:cNvSpPr>
              <a:spLocks noChangeArrowheads="1"/>
            </p:cNvSpPr>
            <p:nvPr/>
          </p:nvSpPr>
          <p:spPr bwMode="gray">
            <a:xfrm>
              <a:off x="1296" y="2325"/>
              <a:ext cx="209" cy="144"/>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prstClr val="black"/>
                </a:solidFill>
              </a:endParaRPr>
            </a:p>
          </p:txBody>
        </p:sp>
        <p:grpSp>
          <p:nvGrpSpPr>
            <p:cNvPr id="21" name="Group 21"/>
            <p:cNvGrpSpPr>
              <a:grpSpLocks/>
            </p:cNvGrpSpPr>
            <p:nvPr/>
          </p:nvGrpSpPr>
          <p:grpSpPr bwMode="auto">
            <a:xfrm>
              <a:off x="1440" y="2256"/>
              <a:ext cx="3078" cy="288"/>
              <a:chOff x="1536" y="1470"/>
              <a:chExt cx="3078" cy="288"/>
            </a:xfrm>
          </p:grpSpPr>
          <p:sp>
            <p:nvSpPr>
              <p:cNvPr id="22" name="Line 2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solidFill>
                    <a:prstClr val="black"/>
                  </a:solidFill>
                </a:endParaRPr>
              </a:p>
            </p:txBody>
          </p:sp>
          <p:sp>
            <p:nvSpPr>
              <p:cNvPr id="23" name="AutoShape 2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a:solidFill>
                      <a:prstClr val="black"/>
                    </a:solidFill>
                  </a:rPr>
                  <a:t>创新点及工作计划</a:t>
                </a:r>
              </a:p>
            </p:txBody>
          </p:sp>
        </p:grpSp>
      </p:grpSp>
    </p:spTree>
    <p:extLst>
      <p:ext uri="{BB962C8B-B14F-4D97-AF65-F5344CB8AC3E}">
        <p14:creationId xmlns:p14="http://schemas.microsoft.com/office/powerpoint/2010/main" val="1332294570"/>
      </p:ext>
    </p:extLst>
  </p:cSld>
  <p:clrMapOvr>
    <a:masterClrMapping/>
  </p:clrMapOvr>
  <mc:AlternateContent xmlns:mc="http://schemas.openxmlformats.org/markup-compatibility/2006">
    <mc:Choice xmlns:p14="http://schemas.microsoft.com/office/powerpoint/2010/main" Requires="p14">
      <p:transition spd="slow" p14:dur="2000" advTm="7891"/>
    </mc:Choice>
    <mc:Fallback>
      <p:transition spd="slow" advTm="789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创新点及研究计划</a:t>
            </a:r>
            <a:endParaRPr lang="zh-CN" altLang="en-US" dirty="0"/>
          </a:p>
        </p:txBody>
      </p:sp>
      <p:sp>
        <p:nvSpPr>
          <p:cNvPr id="5" name="文本框 4"/>
          <p:cNvSpPr txBox="1"/>
          <p:nvPr/>
        </p:nvSpPr>
        <p:spPr>
          <a:xfrm>
            <a:off x="609600" y="1140639"/>
            <a:ext cx="120109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dirty="0" smtClean="0"/>
              <a:t>工作计划</a:t>
            </a:r>
            <a:endParaRPr lang="zh-CN" altLang="en-US" dirty="0"/>
          </a:p>
        </p:txBody>
      </p:sp>
      <p:graphicFrame>
        <p:nvGraphicFramePr>
          <p:cNvPr id="7" name="图示 6"/>
          <p:cNvGraphicFramePr/>
          <p:nvPr>
            <p:extLst/>
          </p:nvPr>
        </p:nvGraphicFramePr>
        <p:xfrm>
          <a:off x="609600" y="1602304"/>
          <a:ext cx="9393473" cy="5029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9038224"/>
      </p:ext>
    </p:extLst>
  </p:cSld>
  <p:clrMapOvr>
    <a:masterClrMapping/>
  </p:clrMapOvr>
  <mc:AlternateContent xmlns:mc="http://schemas.openxmlformats.org/markup-compatibility/2006">
    <mc:Choice xmlns:p14="http://schemas.microsoft.com/office/powerpoint/2010/main" Requires="p14">
      <p:transition spd="slow" p14:dur="2000" advTm="305"/>
    </mc:Choice>
    <mc:Fallback>
      <p:transition spd="slow" advTm="305"/>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3720" y="2466966"/>
            <a:ext cx="5510229" cy="1107996"/>
          </a:xfrm>
          <a:prstGeom prst="rect">
            <a:avLst/>
          </a:prstGeom>
          <a:noFill/>
          <a:scene3d>
            <a:camera prst="orthographicFront"/>
            <a:lightRig rig="threePt" dir="t"/>
          </a:scene3d>
          <a:sp3d>
            <a:bevelT prst="angle"/>
          </a:sp3d>
        </p:spPr>
        <p:txBody>
          <a:bodyPr wrap="square" lIns="91440" tIns="45720" rIns="91440" bIns="45720">
            <a:spAutoFit/>
          </a:bodyPr>
          <a:lstStyle/>
          <a:p>
            <a:pPr algn="ctr"/>
            <a:r>
              <a:rPr lang="zh-CN" altLang="en-US" sz="6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rPr>
              <a:t>谢谢各位老师！</a:t>
            </a:r>
            <a:endParaRPr lang="zh-CN" altLang="en-US" sz="66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60000" endA="900" endPos="58000" dir="5400000" sy="-100000" algn="bl" rotWithShape="0"/>
              </a:effectLst>
            </a:endParaRPr>
          </a:p>
        </p:txBody>
      </p:sp>
      <p:pic>
        <p:nvPicPr>
          <p:cNvPr id="7" name="Picture 6" descr="F:\daily life\Logo\Word14.jpg"/>
          <p:cNvPicPr>
            <a:picLocks noChangeAspect="1" noChangeArrowheads="1"/>
          </p:cNvPicPr>
          <p:nvPr/>
        </p:nvPicPr>
        <p:blipFill>
          <a:blip r:embed="rId2"/>
          <a:srcRect b="18823"/>
          <a:stretch>
            <a:fillRect/>
          </a:stretch>
        </p:blipFill>
        <p:spPr bwMode="auto">
          <a:xfrm>
            <a:off x="383955" y="250848"/>
            <a:ext cx="2286632" cy="749261"/>
          </a:xfrm>
          <a:prstGeom prst="rect">
            <a:avLst/>
          </a:prstGeom>
          <a:noFill/>
          <a:ln w="9525">
            <a:noFill/>
            <a:miter lim="800000"/>
            <a:headEnd/>
            <a:tailEnd/>
          </a:ln>
        </p:spPr>
      </p:pic>
    </p:spTree>
    <p:extLst>
      <p:ext uri="{BB962C8B-B14F-4D97-AF65-F5344CB8AC3E}">
        <p14:creationId xmlns:p14="http://schemas.microsoft.com/office/powerpoint/2010/main" val="3443963522"/>
      </p:ext>
    </p:extLst>
  </p:cSld>
  <p:clrMapOvr>
    <a:masterClrMapping/>
  </p:clrMapOvr>
  <mc:AlternateContent xmlns:mc="http://schemas.openxmlformats.org/markup-compatibility/2006">
    <mc:Choice xmlns:p14="http://schemas.microsoft.com/office/powerpoint/2010/main" Requires="p14">
      <p:transition spd="slow" p14:dur="2000" advTm="455"/>
    </mc:Choice>
    <mc:Fallback>
      <p:transition spd="slow" advTm="45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84817"/>
            <a:ext cx="10972800" cy="1143000"/>
          </a:xfrm>
        </p:spPr>
        <p:txBody>
          <a:bodyPr/>
          <a:lstStyle/>
          <a:p>
            <a:r>
              <a:rPr lang="zh-CN" altLang="en-US" dirty="0" smtClean="0"/>
              <a:t>目录</a:t>
            </a:r>
            <a:endParaRPr lang="zh-CN" altLang="en-US" dirty="0"/>
          </a:p>
        </p:txBody>
      </p:sp>
      <p:grpSp>
        <p:nvGrpSpPr>
          <p:cNvPr id="4" name="Group 4"/>
          <p:cNvGrpSpPr>
            <a:grpSpLocks/>
          </p:cNvGrpSpPr>
          <p:nvPr/>
        </p:nvGrpSpPr>
        <p:grpSpPr bwMode="auto">
          <a:xfrm>
            <a:off x="609600" y="1586603"/>
            <a:ext cx="5552967" cy="721082"/>
            <a:chOff x="1296" y="1224"/>
            <a:chExt cx="3180" cy="292"/>
          </a:xfrm>
        </p:grpSpPr>
        <p:sp>
          <p:nvSpPr>
            <p:cNvPr id="5" name="Oval 5"/>
            <p:cNvSpPr>
              <a:spLocks noChangeArrowheads="1"/>
            </p:cNvSpPr>
            <p:nvPr/>
          </p:nvSpPr>
          <p:spPr bwMode="gray">
            <a:xfrm>
              <a:off x="1296" y="1290"/>
              <a:ext cx="206" cy="146"/>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solidFill>
                  <a:prstClr val="black"/>
                </a:solidFill>
              </a:endParaRPr>
            </a:p>
          </p:txBody>
        </p:sp>
        <p:grpSp>
          <p:nvGrpSpPr>
            <p:cNvPr id="6" name="Group 6"/>
            <p:cNvGrpSpPr>
              <a:grpSpLocks/>
            </p:cNvGrpSpPr>
            <p:nvPr/>
          </p:nvGrpSpPr>
          <p:grpSpPr bwMode="auto">
            <a:xfrm>
              <a:off x="1440" y="1224"/>
              <a:ext cx="3036" cy="292"/>
              <a:chOff x="1536" y="1470"/>
              <a:chExt cx="3036" cy="292"/>
            </a:xfrm>
          </p:grpSpPr>
          <p:sp>
            <p:nvSpPr>
              <p:cNvPr id="7" name="Line 7"/>
              <p:cNvSpPr>
                <a:spLocks noChangeShapeType="1"/>
              </p:cNvSpPr>
              <p:nvPr/>
            </p:nvSpPr>
            <p:spPr bwMode="gray">
              <a:xfrm flipV="1">
                <a:off x="1536" y="1603"/>
                <a:ext cx="218" cy="5"/>
              </a:xfrm>
              <a:prstGeom prst="line">
                <a:avLst/>
              </a:prstGeom>
              <a:ln>
                <a:headEnd/>
                <a:tailEn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prstClr val="black"/>
                  </a:solidFill>
                </a:endParaRPr>
              </a:p>
            </p:txBody>
          </p:sp>
          <p:sp>
            <p:nvSpPr>
              <p:cNvPr id="8" name="AutoShape 8"/>
              <p:cNvSpPr>
                <a:spLocks noChangeArrowheads="1"/>
              </p:cNvSpPr>
              <p:nvPr/>
            </p:nvSpPr>
            <p:spPr bwMode="gray">
              <a:xfrm>
                <a:off x="1686" y="1470"/>
                <a:ext cx="2886" cy="292"/>
              </a:xfrm>
              <a:prstGeom prst="roundRect">
                <a:avLst>
                  <a:gd name="adj" fmla="val 50000"/>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zh-CN" altLang="en-US" sz="2400" b="1" dirty="0">
                    <a:ln w="6600">
                      <a:solidFill>
                        <a:srgbClr val="DA1F28"/>
                      </a:solidFill>
                      <a:prstDash val="solid"/>
                    </a:ln>
                    <a:solidFill>
                      <a:srgbClr val="FFFFFF"/>
                    </a:solidFill>
                    <a:effectLst>
                      <a:outerShdw dist="38100" dir="2700000" algn="tl" rotWithShape="0">
                        <a:srgbClr val="DA1F28"/>
                      </a:outerShdw>
                    </a:effectLst>
                  </a:rPr>
                  <a:t>研究背景与意义</a:t>
                </a:r>
              </a:p>
            </p:txBody>
          </p:sp>
        </p:grpSp>
      </p:grpSp>
      <p:grpSp>
        <p:nvGrpSpPr>
          <p:cNvPr id="9" name="Group 9"/>
          <p:cNvGrpSpPr>
            <a:grpSpLocks/>
          </p:cNvGrpSpPr>
          <p:nvPr/>
        </p:nvGrpSpPr>
        <p:grpSpPr bwMode="auto">
          <a:xfrm>
            <a:off x="609600" y="2629597"/>
            <a:ext cx="5552967" cy="720019"/>
            <a:chOff x="1296" y="1566"/>
            <a:chExt cx="3180" cy="314"/>
          </a:xfrm>
        </p:grpSpPr>
        <p:sp>
          <p:nvSpPr>
            <p:cNvPr id="10" name="Oval 10"/>
            <p:cNvSpPr>
              <a:spLocks noChangeArrowheads="1"/>
            </p:cNvSpPr>
            <p:nvPr/>
          </p:nvSpPr>
          <p:spPr bwMode="gray">
            <a:xfrm>
              <a:off x="1296" y="1626"/>
              <a:ext cx="206" cy="157"/>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prstClr val="black"/>
                </a:solidFill>
              </a:endParaRPr>
            </a:p>
          </p:txBody>
        </p:sp>
        <p:grpSp>
          <p:nvGrpSpPr>
            <p:cNvPr id="11" name="Group 11"/>
            <p:cNvGrpSpPr>
              <a:grpSpLocks/>
            </p:cNvGrpSpPr>
            <p:nvPr/>
          </p:nvGrpSpPr>
          <p:grpSpPr bwMode="auto">
            <a:xfrm>
              <a:off x="1440" y="1566"/>
              <a:ext cx="3036" cy="314"/>
              <a:chOff x="1536" y="1470"/>
              <a:chExt cx="3036" cy="314"/>
            </a:xfrm>
          </p:grpSpPr>
          <p:sp>
            <p:nvSpPr>
              <p:cNvPr id="12" name="Line 1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solidFill>
                    <a:prstClr val="black"/>
                  </a:solidFill>
                </a:endParaRPr>
              </a:p>
            </p:txBody>
          </p:sp>
          <p:sp>
            <p:nvSpPr>
              <p:cNvPr id="13" name="AutoShape 13"/>
              <p:cNvSpPr>
                <a:spLocks noChangeArrowheads="1"/>
              </p:cNvSpPr>
              <p:nvPr/>
            </p:nvSpPr>
            <p:spPr bwMode="gray">
              <a:xfrm>
                <a:off x="1686" y="1470"/>
                <a:ext cx="2886" cy="314"/>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a:solidFill>
                      <a:prstClr val="black"/>
                    </a:solidFill>
                  </a:rPr>
                  <a:t>研究现状</a:t>
                </a:r>
              </a:p>
            </p:txBody>
          </p:sp>
        </p:grpSp>
      </p:grpSp>
      <p:grpSp>
        <p:nvGrpSpPr>
          <p:cNvPr id="14" name="Group 14"/>
          <p:cNvGrpSpPr>
            <a:grpSpLocks/>
          </p:cNvGrpSpPr>
          <p:nvPr/>
        </p:nvGrpSpPr>
        <p:grpSpPr bwMode="auto">
          <a:xfrm>
            <a:off x="609600" y="3629732"/>
            <a:ext cx="5554800" cy="720000"/>
            <a:chOff x="1296" y="1908"/>
            <a:chExt cx="3222" cy="288"/>
          </a:xfrm>
        </p:grpSpPr>
        <p:sp>
          <p:nvSpPr>
            <p:cNvPr id="15" name="Oval 15"/>
            <p:cNvSpPr>
              <a:spLocks noChangeArrowheads="1"/>
            </p:cNvSpPr>
            <p:nvPr/>
          </p:nvSpPr>
          <p:spPr bwMode="gray">
            <a:xfrm>
              <a:off x="1296" y="1974"/>
              <a:ext cx="209" cy="144"/>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endParaRPr lang="zh-CN" altLang="en-US">
                <a:solidFill>
                  <a:prstClr val="black"/>
                </a:solidFill>
              </a:endParaRPr>
            </a:p>
          </p:txBody>
        </p:sp>
        <p:grpSp>
          <p:nvGrpSpPr>
            <p:cNvPr id="16" name="Group 16"/>
            <p:cNvGrpSpPr>
              <a:grpSpLocks/>
            </p:cNvGrpSpPr>
            <p:nvPr/>
          </p:nvGrpSpPr>
          <p:grpSpPr bwMode="auto">
            <a:xfrm>
              <a:off x="1440" y="1908"/>
              <a:ext cx="3078" cy="288"/>
              <a:chOff x="1536" y="1470"/>
              <a:chExt cx="3078" cy="288"/>
            </a:xfrm>
          </p:grpSpPr>
          <p:sp>
            <p:nvSpPr>
              <p:cNvPr id="17" name="Line 1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lgn="ctr">
                  <a:defRPr/>
                </a:pPr>
                <a:endParaRPr lang="zh-CN" altLang="en-US">
                  <a:solidFill>
                    <a:prstClr val="black"/>
                  </a:solidFill>
                </a:endParaRPr>
              </a:p>
            </p:txBody>
          </p:sp>
          <p:sp>
            <p:nvSpPr>
              <p:cNvPr id="18" name="AutoShape 1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a:solidFill>
                      <a:prstClr val="black"/>
                    </a:solidFill>
                  </a:rPr>
                  <a:t>研究设想与初步成果</a:t>
                </a:r>
              </a:p>
            </p:txBody>
          </p:sp>
        </p:grpSp>
      </p:grpSp>
      <p:grpSp>
        <p:nvGrpSpPr>
          <p:cNvPr id="19" name="Group 19"/>
          <p:cNvGrpSpPr>
            <a:grpSpLocks/>
          </p:cNvGrpSpPr>
          <p:nvPr/>
        </p:nvGrpSpPr>
        <p:grpSpPr bwMode="auto">
          <a:xfrm>
            <a:off x="609600" y="4629863"/>
            <a:ext cx="5554800" cy="720000"/>
            <a:chOff x="1296" y="2256"/>
            <a:chExt cx="3222" cy="288"/>
          </a:xfrm>
        </p:grpSpPr>
        <p:sp>
          <p:nvSpPr>
            <p:cNvPr id="20" name="Oval 20"/>
            <p:cNvSpPr>
              <a:spLocks noChangeArrowheads="1"/>
            </p:cNvSpPr>
            <p:nvPr/>
          </p:nvSpPr>
          <p:spPr bwMode="gray">
            <a:xfrm>
              <a:off x="1296" y="2325"/>
              <a:ext cx="209" cy="144"/>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prstClr val="black"/>
                </a:solidFill>
              </a:endParaRPr>
            </a:p>
          </p:txBody>
        </p:sp>
        <p:grpSp>
          <p:nvGrpSpPr>
            <p:cNvPr id="21" name="Group 21"/>
            <p:cNvGrpSpPr>
              <a:grpSpLocks/>
            </p:cNvGrpSpPr>
            <p:nvPr/>
          </p:nvGrpSpPr>
          <p:grpSpPr bwMode="auto">
            <a:xfrm>
              <a:off x="1440" y="2256"/>
              <a:ext cx="3078" cy="288"/>
              <a:chOff x="1536" y="1470"/>
              <a:chExt cx="3078" cy="288"/>
            </a:xfrm>
          </p:grpSpPr>
          <p:sp>
            <p:nvSpPr>
              <p:cNvPr id="22" name="Line 2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solidFill>
                    <a:prstClr val="black"/>
                  </a:solidFill>
                </a:endParaRPr>
              </a:p>
            </p:txBody>
          </p:sp>
          <p:sp>
            <p:nvSpPr>
              <p:cNvPr id="23" name="AutoShape 2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a:solidFill>
                      <a:prstClr val="black"/>
                    </a:solidFill>
                  </a:rPr>
                  <a:t>创新点及工作计划</a:t>
                </a:r>
              </a:p>
            </p:txBody>
          </p:sp>
        </p:grpSp>
      </p:grpSp>
    </p:spTree>
    <p:extLst>
      <p:ext uri="{BB962C8B-B14F-4D97-AF65-F5344CB8AC3E}">
        <p14:creationId xmlns:p14="http://schemas.microsoft.com/office/powerpoint/2010/main" val="2863195586"/>
      </p:ext>
    </p:extLst>
  </p:cSld>
  <p:clrMapOvr>
    <a:masterClrMapping/>
  </p:clrMapOvr>
  <mc:AlternateContent xmlns:mc="http://schemas.openxmlformats.org/markup-compatibility/2006">
    <mc:Choice xmlns:p14="http://schemas.microsoft.com/office/powerpoint/2010/main" Requires="p14">
      <p:transition spd="slow" p14:dur="2000" advTm="2255"/>
    </mc:Choice>
    <mc:Fallback>
      <p:transition spd="slow" advTm="2255"/>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研究背景及意义</a:t>
            </a:r>
            <a:endParaRPr lang="zh-CN" altLang="en-US" dirty="0"/>
          </a:p>
        </p:txBody>
      </p:sp>
      <p:pic>
        <p:nvPicPr>
          <p:cNvPr id="5" name="图片 4" descr="C:\Users\dell\Desktop\ad.bmp"/>
          <p:cNvPicPr/>
          <p:nvPr/>
        </p:nvPicPr>
        <p:blipFill>
          <a:blip r:embed="rId3"/>
          <a:srcRect l="999" t="1425"/>
          <a:stretch>
            <a:fillRect/>
          </a:stretch>
        </p:blipFill>
        <p:spPr bwMode="auto">
          <a:xfrm>
            <a:off x="353198" y="1347224"/>
            <a:ext cx="3764817" cy="2419018"/>
          </a:xfrm>
          <a:prstGeom prst="rect">
            <a:avLst/>
          </a:prstGeom>
          <a:noFill/>
          <a:ln w="9525">
            <a:noFill/>
            <a:miter lim="800000"/>
            <a:headEnd/>
            <a:tailEnd/>
          </a:ln>
        </p:spPr>
      </p:pic>
      <p:pic>
        <p:nvPicPr>
          <p:cNvPr id="6" name="图片 5"/>
          <p:cNvPicPr>
            <a:picLocks noChangeAspect="1"/>
          </p:cNvPicPr>
          <p:nvPr/>
        </p:nvPicPr>
        <p:blipFill>
          <a:blip r:embed="rId4"/>
          <a:stretch>
            <a:fillRect/>
          </a:stretch>
        </p:blipFill>
        <p:spPr>
          <a:xfrm>
            <a:off x="4374417" y="1300252"/>
            <a:ext cx="3955970" cy="2478678"/>
          </a:xfrm>
          <a:prstGeom prst="rect">
            <a:avLst/>
          </a:prstGeom>
        </p:spPr>
      </p:pic>
      <p:pic>
        <p:nvPicPr>
          <p:cNvPr id="7" name="图片 6"/>
          <p:cNvPicPr>
            <a:picLocks noChangeAspect="1"/>
          </p:cNvPicPr>
          <p:nvPr/>
        </p:nvPicPr>
        <p:blipFill>
          <a:blip r:embed="rId5"/>
          <a:stretch>
            <a:fillRect/>
          </a:stretch>
        </p:blipFill>
        <p:spPr>
          <a:xfrm>
            <a:off x="8586789" y="1287564"/>
            <a:ext cx="3120176" cy="2504054"/>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6789" y="3871676"/>
            <a:ext cx="1991904" cy="2655872"/>
          </a:xfrm>
          <a:prstGeom prst="rect">
            <a:avLst/>
          </a:prstGeom>
        </p:spPr>
      </p:pic>
      <p:pic>
        <p:nvPicPr>
          <p:cNvPr id="10" name="Picture 19" descr="lattice.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3594" y="4320137"/>
            <a:ext cx="25971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4" descr="bombardier-high-speed-train-photo03.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374417" y="3871676"/>
            <a:ext cx="2879725"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5817126"/>
      </p:ext>
    </p:extLst>
  </p:cSld>
  <p:clrMapOvr>
    <a:masterClrMapping/>
  </p:clrMapOvr>
  <mc:AlternateContent xmlns:mc="http://schemas.openxmlformats.org/markup-compatibility/2006">
    <mc:Choice xmlns:p14="http://schemas.microsoft.com/office/powerpoint/2010/main" Requires="p14">
      <p:transition spd="slow" p14:dur="2000" advTm="77647"/>
    </mc:Choice>
    <mc:Fallback>
      <p:transition spd="slow" advTm="7764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84817"/>
            <a:ext cx="10972800" cy="1143000"/>
          </a:xfrm>
        </p:spPr>
        <p:txBody>
          <a:bodyPr/>
          <a:lstStyle/>
          <a:p>
            <a:r>
              <a:rPr lang="zh-CN" altLang="en-US" dirty="0" smtClean="0"/>
              <a:t>目录</a:t>
            </a:r>
            <a:endParaRPr lang="zh-CN" altLang="en-US" dirty="0"/>
          </a:p>
        </p:txBody>
      </p:sp>
      <p:grpSp>
        <p:nvGrpSpPr>
          <p:cNvPr id="4" name="Group 4"/>
          <p:cNvGrpSpPr>
            <a:grpSpLocks/>
          </p:cNvGrpSpPr>
          <p:nvPr/>
        </p:nvGrpSpPr>
        <p:grpSpPr bwMode="auto">
          <a:xfrm>
            <a:off x="609600" y="1586603"/>
            <a:ext cx="5552967" cy="721082"/>
            <a:chOff x="1296" y="1224"/>
            <a:chExt cx="3180" cy="292"/>
          </a:xfrm>
        </p:grpSpPr>
        <p:sp>
          <p:nvSpPr>
            <p:cNvPr id="5" name="Oval 5"/>
            <p:cNvSpPr>
              <a:spLocks noChangeArrowheads="1"/>
            </p:cNvSpPr>
            <p:nvPr/>
          </p:nvSpPr>
          <p:spPr bwMode="gray">
            <a:xfrm>
              <a:off x="1296" y="1290"/>
              <a:ext cx="206" cy="146"/>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prstClr val="black"/>
                </a:solidFill>
              </a:endParaRPr>
            </a:p>
          </p:txBody>
        </p:sp>
        <p:grpSp>
          <p:nvGrpSpPr>
            <p:cNvPr id="6" name="Group 6"/>
            <p:cNvGrpSpPr>
              <a:grpSpLocks/>
            </p:cNvGrpSpPr>
            <p:nvPr/>
          </p:nvGrpSpPr>
          <p:grpSpPr bwMode="auto">
            <a:xfrm>
              <a:off x="1440" y="1224"/>
              <a:ext cx="3036" cy="292"/>
              <a:chOff x="1536" y="1470"/>
              <a:chExt cx="3036" cy="292"/>
            </a:xfrm>
          </p:grpSpPr>
          <p:sp>
            <p:nvSpPr>
              <p:cNvPr id="7" name="Line 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solidFill>
                    <a:prstClr val="black"/>
                  </a:solidFill>
                </a:endParaRPr>
              </a:p>
            </p:txBody>
          </p:sp>
          <p:sp>
            <p:nvSpPr>
              <p:cNvPr id="8" name="AutoShape 8"/>
              <p:cNvSpPr>
                <a:spLocks noChangeArrowheads="1"/>
              </p:cNvSpPr>
              <p:nvPr/>
            </p:nvSpPr>
            <p:spPr bwMode="gray">
              <a:xfrm>
                <a:off x="1686" y="1470"/>
                <a:ext cx="2886" cy="292"/>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a:solidFill>
                      <a:prstClr val="black"/>
                    </a:solidFill>
                  </a:rPr>
                  <a:t>研究背景与意义</a:t>
                </a:r>
              </a:p>
            </p:txBody>
          </p:sp>
        </p:grpSp>
      </p:grpSp>
      <p:grpSp>
        <p:nvGrpSpPr>
          <p:cNvPr id="9" name="Group 9"/>
          <p:cNvGrpSpPr>
            <a:grpSpLocks/>
          </p:cNvGrpSpPr>
          <p:nvPr/>
        </p:nvGrpSpPr>
        <p:grpSpPr bwMode="auto">
          <a:xfrm>
            <a:off x="609600" y="2629597"/>
            <a:ext cx="5552967" cy="720019"/>
            <a:chOff x="1296" y="1566"/>
            <a:chExt cx="3180" cy="314"/>
          </a:xfrm>
        </p:grpSpPr>
        <p:sp>
          <p:nvSpPr>
            <p:cNvPr id="10" name="Oval 10"/>
            <p:cNvSpPr>
              <a:spLocks noChangeArrowheads="1"/>
            </p:cNvSpPr>
            <p:nvPr/>
          </p:nvSpPr>
          <p:spPr bwMode="gray">
            <a:xfrm>
              <a:off x="1296" y="1626"/>
              <a:ext cx="206" cy="157"/>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b="1">
                <a:ln w="6600">
                  <a:solidFill>
                    <a:srgbClr val="DA1F28"/>
                  </a:solidFill>
                  <a:prstDash val="solid"/>
                </a:ln>
                <a:solidFill>
                  <a:srgbClr val="FFFFFF"/>
                </a:solidFill>
                <a:effectLst>
                  <a:outerShdw dist="38100" dir="2700000" algn="tl" rotWithShape="0">
                    <a:srgbClr val="DA1F28"/>
                  </a:outerShdw>
                </a:effectLst>
              </a:endParaRPr>
            </a:p>
          </p:txBody>
        </p:sp>
        <p:grpSp>
          <p:nvGrpSpPr>
            <p:cNvPr id="11" name="Group 11"/>
            <p:cNvGrpSpPr>
              <a:grpSpLocks/>
            </p:cNvGrpSpPr>
            <p:nvPr/>
          </p:nvGrpSpPr>
          <p:grpSpPr bwMode="auto">
            <a:xfrm>
              <a:off x="1440" y="1566"/>
              <a:ext cx="3036" cy="314"/>
              <a:chOff x="1536" y="1470"/>
              <a:chExt cx="3036" cy="314"/>
            </a:xfrm>
          </p:grpSpPr>
          <p:sp>
            <p:nvSpPr>
              <p:cNvPr id="12" name="Line 1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b="1">
                  <a:ln w="6600">
                    <a:solidFill>
                      <a:srgbClr val="DA1F28"/>
                    </a:solidFill>
                    <a:prstDash val="solid"/>
                  </a:ln>
                  <a:solidFill>
                    <a:srgbClr val="FFFFFF"/>
                  </a:solidFill>
                  <a:effectLst>
                    <a:outerShdw dist="38100" dir="2700000" algn="tl" rotWithShape="0">
                      <a:srgbClr val="DA1F28"/>
                    </a:outerShdw>
                  </a:effectLst>
                </a:endParaRPr>
              </a:p>
            </p:txBody>
          </p:sp>
          <p:sp>
            <p:nvSpPr>
              <p:cNvPr id="13" name="AutoShape 13"/>
              <p:cNvSpPr>
                <a:spLocks noChangeArrowheads="1"/>
              </p:cNvSpPr>
              <p:nvPr/>
            </p:nvSpPr>
            <p:spPr bwMode="gray">
              <a:xfrm>
                <a:off x="1686" y="1470"/>
                <a:ext cx="2886" cy="314"/>
              </a:xfrm>
              <a:prstGeom prst="roundRect">
                <a:avLst>
                  <a:gd name="adj" fmla="val 50000"/>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zh-CN" altLang="en-US" sz="2400" b="1" dirty="0">
                    <a:ln w="6600">
                      <a:solidFill>
                        <a:srgbClr val="DA1F28"/>
                      </a:solidFill>
                      <a:prstDash val="solid"/>
                    </a:ln>
                    <a:solidFill>
                      <a:srgbClr val="FFFFFF"/>
                    </a:solidFill>
                    <a:effectLst>
                      <a:outerShdw dist="38100" dir="2700000" algn="tl" rotWithShape="0">
                        <a:srgbClr val="DA1F28"/>
                      </a:outerShdw>
                    </a:effectLst>
                  </a:rPr>
                  <a:t>研究现状</a:t>
                </a:r>
              </a:p>
            </p:txBody>
          </p:sp>
        </p:grpSp>
      </p:grpSp>
      <p:grpSp>
        <p:nvGrpSpPr>
          <p:cNvPr id="14" name="Group 14"/>
          <p:cNvGrpSpPr>
            <a:grpSpLocks/>
          </p:cNvGrpSpPr>
          <p:nvPr/>
        </p:nvGrpSpPr>
        <p:grpSpPr bwMode="auto">
          <a:xfrm>
            <a:off x="609600" y="3629732"/>
            <a:ext cx="5554800" cy="720000"/>
            <a:chOff x="1296" y="1908"/>
            <a:chExt cx="3222" cy="288"/>
          </a:xfrm>
        </p:grpSpPr>
        <p:sp>
          <p:nvSpPr>
            <p:cNvPr id="15" name="Oval 15"/>
            <p:cNvSpPr>
              <a:spLocks noChangeArrowheads="1"/>
            </p:cNvSpPr>
            <p:nvPr/>
          </p:nvSpPr>
          <p:spPr bwMode="gray">
            <a:xfrm>
              <a:off x="1296" y="1974"/>
              <a:ext cx="209" cy="144"/>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endParaRPr lang="zh-CN" altLang="en-US">
                <a:solidFill>
                  <a:prstClr val="black"/>
                </a:solidFill>
              </a:endParaRPr>
            </a:p>
          </p:txBody>
        </p:sp>
        <p:grpSp>
          <p:nvGrpSpPr>
            <p:cNvPr id="16" name="Group 16"/>
            <p:cNvGrpSpPr>
              <a:grpSpLocks/>
            </p:cNvGrpSpPr>
            <p:nvPr/>
          </p:nvGrpSpPr>
          <p:grpSpPr bwMode="auto">
            <a:xfrm>
              <a:off x="1440" y="1908"/>
              <a:ext cx="3078" cy="288"/>
              <a:chOff x="1536" y="1470"/>
              <a:chExt cx="3078" cy="288"/>
            </a:xfrm>
          </p:grpSpPr>
          <p:sp>
            <p:nvSpPr>
              <p:cNvPr id="17" name="Line 17"/>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lgn="ctr">
                  <a:defRPr/>
                </a:pPr>
                <a:endParaRPr lang="zh-CN" altLang="en-US">
                  <a:solidFill>
                    <a:prstClr val="black"/>
                  </a:solidFill>
                </a:endParaRPr>
              </a:p>
            </p:txBody>
          </p:sp>
          <p:sp>
            <p:nvSpPr>
              <p:cNvPr id="18" name="AutoShape 18"/>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a:solidFill>
                      <a:prstClr val="black"/>
                    </a:solidFill>
                  </a:rPr>
                  <a:t>研究设想与初步成果</a:t>
                </a:r>
              </a:p>
            </p:txBody>
          </p:sp>
        </p:grpSp>
      </p:grpSp>
      <p:grpSp>
        <p:nvGrpSpPr>
          <p:cNvPr id="19" name="Group 19"/>
          <p:cNvGrpSpPr>
            <a:grpSpLocks/>
          </p:cNvGrpSpPr>
          <p:nvPr/>
        </p:nvGrpSpPr>
        <p:grpSpPr bwMode="auto">
          <a:xfrm>
            <a:off x="609600" y="4629863"/>
            <a:ext cx="5554800" cy="720000"/>
            <a:chOff x="1296" y="2256"/>
            <a:chExt cx="3222" cy="288"/>
          </a:xfrm>
        </p:grpSpPr>
        <p:sp>
          <p:nvSpPr>
            <p:cNvPr id="20" name="Oval 20"/>
            <p:cNvSpPr>
              <a:spLocks noChangeArrowheads="1"/>
            </p:cNvSpPr>
            <p:nvPr/>
          </p:nvSpPr>
          <p:spPr bwMode="gray">
            <a:xfrm>
              <a:off x="1296" y="2325"/>
              <a:ext cx="209" cy="144"/>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chemeClr val="bg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prstClr val="black"/>
                </a:solidFill>
              </a:endParaRPr>
            </a:p>
          </p:txBody>
        </p:sp>
        <p:grpSp>
          <p:nvGrpSpPr>
            <p:cNvPr id="21" name="Group 21"/>
            <p:cNvGrpSpPr>
              <a:grpSpLocks/>
            </p:cNvGrpSpPr>
            <p:nvPr/>
          </p:nvGrpSpPr>
          <p:grpSpPr bwMode="auto">
            <a:xfrm>
              <a:off x="1440" y="2256"/>
              <a:ext cx="3078" cy="288"/>
              <a:chOff x="1536" y="1470"/>
              <a:chExt cx="3078" cy="288"/>
            </a:xfrm>
          </p:grpSpPr>
          <p:sp>
            <p:nvSpPr>
              <p:cNvPr id="22" name="Line 22"/>
              <p:cNvSpPr>
                <a:spLocks noChangeShapeType="1"/>
              </p:cNvSpPr>
              <p:nvPr/>
            </p:nvSpPr>
            <p:spPr bwMode="gray">
              <a:xfrm flipV="1">
                <a:off x="1536" y="1603"/>
                <a:ext cx="218" cy="5"/>
              </a:xfrm>
              <a:prstGeom prst="line">
                <a:avLst/>
              </a:prstGeom>
              <a:noFill/>
              <a:ln w="12700" cap="rnd">
                <a:solidFill>
                  <a:schemeClr val="tx1"/>
                </a:solidFill>
                <a:prstDash val="sysDot"/>
                <a:round/>
                <a:headEnd/>
                <a:tailEnd/>
              </a:ln>
              <a:effectLst>
                <a:outerShdw dist="107763" dir="2700000" algn="ctr" rotWithShape="0">
                  <a:schemeClr val="bg2">
                    <a:alpha val="50000"/>
                  </a:schemeClr>
                </a:outerShdw>
              </a:effectLst>
            </p:spPr>
            <p:txBody>
              <a:bodyPr/>
              <a:lstStyle/>
              <a:p>
                <a:pPr>
                  <a:defRPr/>
                </a:pPr>
                <a:endParaRPr lang="zh-CN" altLang="en-US">
                  <a:solidFill>
                    <a:prstClr val="black"/>
                  </a:solidFill>
                </a:endParaRPr>
              </a:p>
            </p:txBody>
          </p:sp>
          <p:sp>
            <p:nvSpPr>
              <p:cNvPr id="23" name="AutoShape 23"/>
              <p:cNvSpPr>
                <a:spLocks noChangeArrowheads="1"/>
              </p:cNvSpPr>
              <p:nvPr/>
            </p:nvSpPr>
            <p:spPr bwMode="gray">
              <a:xfrm>
                <a:off x="1686" y="1470"/>
                <a:ext cx="2928" cy="288"/>
              </a:xfrm>
              <a:prstGeom prst="roundRect">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zh-CN" altLang="en-US" sz="2400" dirty="0">
                    <a:solidFill>
                      <a:prstClr val="black"/>
                    </a:solidFill>
                  </a:rPr>
                  <a:t>创新点及工作计划</a:t>
                </a:r>
              </a:p>
            </p:txBody>
          </p:sp>
        </p:grpSp>
      </p:grpSp>
    </p:spTree>
    <p:extLst>
      <p:ext uri="{BB962C8B-B14F-4D97-AF65-F5344CB8AC3E}">
        <p14:creationId xmlns:p14="http://schemas.microsoft.com/office/powerpoint/2010/main" val="3410616220"/>
      </p:ext>
    </p:extLst>
  </p:cSld>
  <p:clrMapOvr>
    <a:masterClrMapping/>
  </p:clrMapOvr>
  <mc:AlternateContent xmlns:mc="http://schemas.openxmlformats.org/markup-compatibility/2006">
    <mc:Choice xmlns:p14="http://schemas.microsoft.com/office/powerpoint/2010/main" Requires="p14">
      <p:transition spd="slow" p14:dur="2000" advTm="12156"/>
    </mc:Choice>
    <mc:Fallback>
      <p:transition spd="slow" advTm="1215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研究</a:t>
            </a:r>
            <a:r>
              <a:rPr lang="zh-CN" altLang="en-US" dirty="0" smtClean="0"/>
              <a:t>现状</a:t>
            </a:r>
            <a:r>
              <a:rPr lang="en-US" altLang="zh-CN" dirty="0" smtClean="0"/>
              <a:t>-</a:t>
            </a:r>
            <a:r>
              <a:rPr lang="zh-CN" altLang="en-US" dirty="0"/>
              <a:t>复合材料结构</a:t>
            </a:r>
            <a:r>
              <a:rPr lang="zh-CN" altLang="en-US" dirty="0" smtClean="0"/>
              <a:t>动态响应</a:t>
            </a:r>
            <a:endParaRPr lang="zh-CN" altLang="en-US" dirty="0"/>
          </a:p>
        </p:txBody>
      </p:sp>
      <p:sp>
        <p:nvSpPr>
          <p:cNvPr id="4" name="文本框 3"/>
          <p:cNvSpPr txBox="1"/>
          <p:nvPr/>
        </p:nvSpPr>
        <p:spPr>
          <a:xfrm>
            <a:off x="495667" y="1203834"/>
            <a:ext cx="243803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dirty="0" smtClean="0">
                <a:solidFill>
                  <a:prstClr val="black"/>
                </a:solidFill>
              </a:rPr>
              <a:t>点阵结构相关</a:t>
            </a:r>
            <a:r>
              <a:rPr lang="zh-CN" altLang="en-US" dirty="0" smtClean="0">
                <a:solidFill>
                  <a:prstClr val="black"/>
                </a:solidFill>
              </a:rPr>
              <a:t>研究</a:t>
            </a:r>
            <a:endParaRPr lang="zh-CN" altLang="en-US" dirty="0">
              <a:solidFill>
                <a:prstClr val="black"/>
              </a:solidFill>
            </a:endParaRPr>
          </a:p>
        </p:txBody>
      </p:sp>
      <p:pic>
        <p:nvPicPr>
          <p:cNvPr id="7" name="Picture 2"/>
          <p:cNvPicPr>
            <a:picLocks noChangeAspect="1" noChangeArrowheads="1"/>
          </p:cNvPicPr>
          <p:nvPr/>
        </p:nvPicPr>
        <p:blipFill>
          <a:blip r:embed="rId3"/>
          <a:srcRect/>
          <a:stretch>
            <a:fillRect/>
          </a:stretch>
        </p:blipFill>
        <p:spPr bwMode="auto">
          <a:xfrm>
            <a:off x="3757948" y="1827232"/>
            <a:ext cx="2964677" cy="3071834"/>
          </a:xfrm>
          <a:prstGeom prst="rect">
            <a:avLst/>
          </a:prstGeom>
          <a:noFill/>
          <a:ln w="9525">
            <a:noFill/>
            <a:miter lim="800000"/>
            <a:headEnd/>
            <a:tailEnd/>
          </a:ln>
          <a:effectLst/>
        </p:spPr>
      </p:pic>
      <p:sp>
        <p:nvSpPr>
          <p:cNvPr id="10" name="TextBox 8"/>
          <p:cNvSpPr txBox="1"/>
          <p:nvPr/>
        </p:nvSpPr>
        <p:spPr>
          <a:xfrm>
            <a:off x="609600" y="1827232"/>
            <a:ext cx="3000396" cy="1077218"/>
          </a:xfrm>
          <a:prstGeom prst="rect">
            <a:avLst/>
          </a:prstGeom>
          <a:noFill/>
          <a:ln w="12700">
            <a:solidFill>
              <a:srgbClr val="00B050"/>
            </a:solidFill>
            <a:prstDash val="lgDashDot"/>
          </a:ln>
        </p:spPr>
        <p:txBody>
          <a:bodyPr wrap="square" rtlCol="0">
            <a:spAutoFit/>
          </a:bodyPr>
          <a:lstStyle/>
          <a:p>
            <a:r>
              <a:rPr lang="zh-CN" altLang="en-US" sz="1600" dirty="0" smtClean="0">
                <a:solidFill>
                  <a:prstClr val="black"/>
                </a:solidFill>
                <a:latin typeface="宋体" pitchFamily="2" charset="-122"/>
                <a:ea typeface="宋体" pitchFamily="2" charset="-122"/>
              </a:rPr>
              <a:t>性能：金属三维点阵：屈曲实验</a:t>
            </a:r>
            <a:r>
              <a:rPr lang="en-US" altLang="zh-CN" sz="1600" dirty="0" smtClean="0">
                <a:solidFill>
                  <a:prstClr val="black"/>
                </a:solidFill>
                <a:latin typeface="宋体" pitchFamily="2" charset="-122"/>
                <a:ea typeface="宋体" pitchFamily="2" charset="-122"/>
              </a:rPr>
              <a:t>(Zok,2004;Wicks,2001)</a:t>
            </a:r>
            <a:r>
              <a:rPr lang="zh-CN" altLang="en-US" sz="1600" dirty="0" smtClean="0">
                <a:solidFill>
                  <a:prstClr val="black"/>
                </a:solidFill>
                <a:latin typeface="宋体" pitchFamily="2" charset="-122"/>
                <a:ea typeface="宋体" pitchFamily="2" charset="-122"/>
              </a:rPr>
              <a:t>，弹道冲击实验</a:t>
            </a:r>
            <a:r>
              <a:rPr lang="en-US" altLang="zh-CN" sz="1600" dirty="0" smtClean="0">
                <a:solidFill>
                  <a:prstClr val="black"/>
                </a:solidFill>
                <a:latin typeface="宋体" pitchFamily="2" charset="-122"/>
                <a:ea typeface="宋体" pitchFamily="2" charset="-122"/>
              </a:rPr>
              <a:t>(Yuangwirth,2008)</a:t>
            </a:r>
            <a:r>
              <a:rPr lang="zh-CN" altLang="en-US" sz="1600" dirty="0" smtClean="0">
                <a:solidFill>
                  <a:prstClr val="black"/>
                </a:solidFill>
                <a:latin typeface="宋体" pitchFamily="2" charset="-122"/>
                <a:ea typeface="宋体" pitchFamily="2" charset="-122"/>
              </a:rPr>
              <a:t>，抗爆炸冲击性能</a:t>
            </a:r>
            <a:r>
              <a:rPr lang="en-US" altLang="zh-CN" sz="1600" dirty="0" smtClean="0">
                <a:solidFill>
                  <a:prstClr val="black"/>
                </a:solidFill>
                <a:latin typeface="宋体" pitchFamily="2" charset="-122"/>
                <a:ea typeface="宋体" pitchFamily="2" charset="-122"/>
              </a:rPr>
              <a:t>(</a:t>
            </a:r>
            <a:r>
              <a:rPr lang="zh-CN" altLang="en-US" sz="1600" dirty="0" smtClean="0">
                <a:solidFill>
                  <a:prstClr val="black"/>
                </a:solidFill>
                <a:latin typeface="宋体" pitchFamily="2" charset="-122"/>
                <a:ea typeface="宋体" pitchFamily="2" charset="-122"/>
              </a:rPr>
              <a:t>崔晓东</a:t>
            </a:r>
            <a:r>
              <a:rPr lang="en-US" altLang="zh-CN" sz="1600" dirty="0" smtClean="0">
                <a:solidFill>
                  <a:prstClr val="black"/>
                </a:solidFill>
                <a:latin typeface="宋体" pitchFamily="2" charset="-122"/>
                <a:ea typeface="宋体" pitchFamily="2" charset="-122"/>
              </a:rPr>
              <a:t>.2009)</a:t>
            </a:r>
            <a:endParaRPr lang="zh-CN" altLang="en-US" sz="1600" dirty="0">
              <a:solidFill>
                <a:prstClr val="black"/>
              </a:solidFill>
              <a:latin typeface="宋体" pitchFamily="2" charset="-122"/>
              <a:ea typeface="宋体" pitchFamily="2" charset="-122"/>
            </a:endParaRPr>
          </a:p>
        </p:txBody>
      </p:sp>
      <p:sp>
        <p:nvSpPr>
          <p:cNvPr id="11" name="TextBox 9"/>
          <p:cNvSpPr txBox="1"/>
          <p:nvPr/>
        </p:nvSpPr>
        <p:spPr>
          <a:xfrm>
            <a:off x="609600" y="4805175"/>
            <a:ext cx="3071834" cy="1323439"/>
          </a:xfrm>
          <a:prstGeom prst="rect">
            <a:avLst/>
          </a:prstGeom>
          <a:noFill/>
          <a:ln w="12700">
            <a:solidFill>
              <a:srgbClr val="00B050"/>
            </a:solidFill>
            <a:prstDash val="lgDashDot"/>
          </a:ln>
        </p:spPr>
        <p:txBody>
          <a:bodyPr wrap="square" rtlCol="0">
            <a:spAutoFit/>
          </a:bodyPr>
          <a:lstStyle/>
          <a:p>
            <a:r>
              <a:rPr lang="zh-CN" altLang="en-US" sz="1600" dirty="0" smtClean="0">
                <a:solidFill>
                  <a:prstClr val="black"/>
                </a:solidFill>
                <a:latin typeface="宋体" pitchFamily="2" charset="-122"/>
                <a:ea typeface="宋体" pitchFamily="2" charset="-122"/>
              </a:rPr>
              <a:t>复合材料三维点阵：压缩剪切性能</a:t>
            </a:r>
            <a:r>
              <a:rPr lang="en-US" altLang="zh-CN" sz="1600" dirty="0" smtClean="0">
                <a:solidFill>
                  <a:prstClr val="black"/>
                </a:solidFill>
                <a:latin typeface="宋体" pitchFamily="2" charset="-122"/>
                <a:ea typeface="宋体" pitchFamily="2" charset="-122"/>
              </a:rPr>
              <a:t>(B.C.Lee,2012;Pingle,2011)</a:t>
            </a:r>
            <a:r>
              <a:rPr lang="zh-CN" altLang="en-US" sz="1600" dirty="0" smtClean="0">
                <a:solidFill>
                  <a:prstClr val="black"/>
                </a:solidFill>
                <a:latin typeface="宋体" pitchFamily="2" charset="-122"/>
                <a:ea typeface="宋体" pitchFamily="2" charset="-122"/>
              </a:rPr>
              <a:t>弹性本构关系，屈曲破坏准则，抗冲击性能，传热隐身性能</a:t>
            </a:r>
            <a:r>
              <a:rPr lang="en-US" altLang="zh-CN" sz="1600" dirty="0" smtClean="0">
                <a:solidFill>
                  <a:prstClr val="black"/>
                </a:solidFill>
                <a:latin typeface="宋体" pitchFamily="2" charset="-122"/>
                <a:ea typeface="宋体" pitchFamily="2" charset="-122"/>
              </a:rPr>
              <a:t>(</a:t>
            </a:r>
            <a:r>
              <a:rPr lang="zh-CN" altLang="en-US" sz="1600" dirty="0" smtClean="0">
                <a:solidFill>
                  <a:prstClr val="black"/>
                </a:solidFill>
                <a:latin typeface="宋体" pitchFamily="2" charset="-122"/>
                <a:ea typeface="宋体" pitchFamily="2" charset="-122"/>
              </a:rPr>
              <a:t>方岱宁</a:t>
            </a:r>
            <a:r>
              <a:rPr lang="en-US" altLang="zh-CN" sz="1600" dirty="0" smtClean="0">
                <a:solidFill>
                  <a:prstClr val="black"/>
                </a:solidFill>
                <a:latin typeface="宋体" pitchFamily="2" charset="-122"/>
                <a:ea typeface="宋体" pitchFamily="2" charset="-122"/>
              </a:rPr>
              <a:t>,2009)</a:t>
            </a:r>
            <a:endParaRPr lang="zh-CN" altLang="en-US" sz="1600" dirty="0">
              <a:solidFill>
                <a:prstClr val="black"/>
              </a:solidFill>
              <a:latin typeface="宋体" pitchFamily="2" charset="-122"/>
              <a:ea typeface="宋体" pitchFamily="2" charset="-122"/>
            </a:endParaRPr>
          </a:p>
        </p:txBody>
      </p:sp>
      <p:pic>
        <p:nvPicPr>
          <p:cNvPr id="12" name="Picture 1"/>
          <p:cNvPicPr>
            <a:picLocks noChangeAspect="1" noChangeArrowheads="1"/>
          </p:cNvPicPr>
          <p:nvPr/>
        </p:nvPicPr>
        <p:blipFill>
          <a:blip r:embed="rId4" cstate="print"/>
          <a:srcRect/>
          <a:stretch>
            <a:fillRect/>
          </a:stretch>
        </p:blipFill>
        <p:spPr bwMode="auto">
          <a:xfrm>
            <a:off x="495666" y="3158516"/>
            <a:ext cx="2228770" cy="1392593"/>
          </a:xfrm>
          <a:prstGeom prst="rect">
            <a:avLst/>
          </a:prstGeom>
          <a:noFill/>
          <a:ln w="9525">
            <a:noFill/>
            <a:miter lim="800000"/>
            <a:headEnd/>
            <a:tailEnd/>
          </a:ln>
          <a:effectLst/>
        </p:spPr>
      </p:pic>
      <p:pic>
        <p:nvPicPr>
          <p:cNvPr id="13" name="Picture 4"/>
          <p:cNvPicPr>
            <a:picLocks noChangeAspect="1" noChangeArrowheads="1"/>
          </p:cNvPicPr>
          <p:nvPr/>
        </p:nvPicPr>
        <p:blipFill>
          <a:blip r:embed="rId5"/>
          <a:srcRect/>
          <a:stretch>
            <a:fillRect/>
          </a:stretch>
        </p:blipFill>
        <p:spPr bwMode="auto">
          <a:xfrm>
            <a:off x="4079798" y="4908729"/>
            <a:ext cx="2642827" cy="1804975"/>
          </a:xfrm>
          <a:prstGeom prst="rect">
            <a:avLst/>
          </a:prstGeom>
          <a:noFill/>
          <a:ln w="9525">
            <a:noFill/>
            <a:miter lim="800000"/>
            <a:headEnd/>
            <a:tailEnd/>
          </a:ln>
          <a:effectLst/>
        </p:spPr>
      </p:pic>
      <p:sp>
        <p:nvSpPr>
          <p:cNvPr id="15" name="文本框 3"/>
          <p:cNvSpPr txBox="1"/>
          <p:nvPr/>
        </p:nvSpPr>
        <p:spPr>
          <a:xfrm>
            <a:off x="7131113" y="1126070"/>
            <a:ext cx="3043257"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dirty="0" smtClean="0"/>
              <a:t>复合材料加筋</a:t>
            </a:r>
            <a:r>
              <a:rPr lang="zh-CN" altLang="en-US" dirty="0" smtClean="0"/>
              <a:t>结构相关研究</a:t>
            </a:r>
            <a:endParaRPr lang="zh-CN" altLang="en-US" dirty="0"/>
          </a:p>
        </p:txBody>
      </p:sp>
      <p:sp>
        <p:nvSpPr>
          <p:cNvPr id="16" name="文本框 4"/>
          <p:cNvSpPr txBox="1"/>
          <p:nvPr/>
        </p:nvSpPr>
        <p:spPr>
          <a:xfrm>
            <a:off x="7131113" y="1683705"/>
            <a:ext cx="4451287"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latin typeface="宋体" panose="02010600030101010101" pitchFamily="2" charset="-122"/>
                <a:ea typeface="宋体" panose="02010600030101010101" pitchFamily="2" charset="-122"/>
              </a:rPr>
              <a:t>屈曲</a:t>
            </a:r>
            <a:r>
              <a:rPr lang="zh-CN" altLang="en-US" dirty="0" smtClean="0">
                <a:latin typeface="宋体" panose="02010600030101010101" pitchFamily="2" charset="-122"/>
                <a:ea typeface="宋体" panose="02010600030101010101" pitchFamily="2" charset="-122"/>
              </a:rPr>
              <a:t>分析（</a:t>
            </a:r>
            <a:r>
              <a:rPr lang="en-US" altLang="zh-CN" dirty="0">
                <a:latin typeface="宋体" panose="02010600030101010101" pitchFamily="2" charset="-122"/>
                <a:ea typeface="宋体" panose="02010600030101010101" pitchFamily="2" charset="-122"/>
              </a:rPr>
              <a:t> KA </a:t>
            </a:r>
            <a:r>
              <a:rPr lang="en-US" altLang="zh-CN" dirty="0" smtClean="0">
                <a:latin typeface="宋体" panose="02010600030101010101" pitchFamily="2" charset="-122"/>
                <a:ea typeface="宋体" panose="02010600030101010101" pitchFamily="2" charset="-122"/>
              </a:rPr>
              <a:t>Stevens</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1995</a:t>
            </a:r>
            <a:r>
              <a:rPr lang="zh-CN" altLang="en-US" dirty="0" smtClean="0">
                <a:latin typeface="宋体" panose="02010600030101010101" pitchFamily="2" charset="-122"/>
                <a:ea typeface="宋体" panose="02010600030101010101" pitchFamily="2" charset="-122"/>
              </a:rPr>
              <a:t>；王</a:t>
            </a:r>
            <a:r>
              <a:rPr lang="zh-CN" altLang="en-US" dirty="0" smtClean="0">
                <a:latin typeface="宋体" panose="02010600030101010101" pitchFamily="2" charset="-122"/>
                <a:ea typeface="宋体" panose="02010600030101010101" pitchFamily="2" charset="-122"/>
              </a:rPr>
              <a:t>平安，</a:t>
            </a:r>
            <a:r>
              <a:rPr lang="en-US" altLang="zh-CN" dirty="0" smtClean="0">
                <a:latin typeface="宋体" panose="02010600030101010101" pitchFamily="2" charset="-122"/>
                <a:ea typeface="宋体" panose="02010600030101010101" pitchFamily="2" charset="-122"/>
              </a:rPr>
              <a:t>2009</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Wei Zhao</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2016</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强度破坏（</a:t>
            </a:r>
            <a:r>
              <a:rPr lang="en-US" altLang="zh-CN" dirty="0" err="1" smtClean="0">
                <a:latin typeface="宋体" panose="02010600030101010101" pitchFamily="2" charset="-122"/>
                <a:ea typeface="宋体" panose="02010600030101010101" pitchFamily="2" charset="-122"/>
              </a:rPr>
              <a:t>Geubelle</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1998</a:t>
            </a:r>
            <a:r>
              <a:rPr lang="zh-CN" altLang="en-US"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热应力分析</a:t>
            </a:r>
            <a:r>
              <a:rPr lang="zh-CN" altLang="en-US" dirty="0" smtClean="0">
                <a:latin typeface="宋体" panose="02010600030101010101" pitchFamily="2" charset="-122"/>
                <a:ea typeface="宋体" panose="02010600030101010101" pitchFamily="2" charset="-122"/>
              </a:rPr>
              <a:t>（息志臣，</a:t>
            </a:r>
            <a:r>
              <a:rPr lang="en-US" altLang="zh-CN" dirty="0" smtClean="0">
                <a:latin typeface="宋体" panose="02010600030101010101" pitchFamily="2" charset="-122"/>
                <a:ea typeface="宋体" panose="02010600030101010101" pitchFamily="2" charset="-122"/>
              </a:rPr>
              <a:t>1992</a:t>
            </a:r>
            <a:r>
              <a:rPr lang="zh-CN" altLang="en-US" dirty="0">
                <a:latin typeface="宋体" panose="02010600030101010101" pitchFamily="2" charset="-122"/>
                <a:ea typeface="宋体" panose="02010600030101010101" pitchFamily="2" charset="-122"/>
              </a:rPr>
              <a:t>）</a:t>
            </a:r>
          </a:p>
          <a:p>
            <a:endParaRPr lang="en-US" altLang="zh-CN" dirty="0"/>
          </a:p>
          <a:p>
            <a:endParaRPr lang="en-US" altLang="zh-CN" dirty="0"/>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6475" y="3438031"/>
            <a:ext cx="3157519" cy="1334886"/>
          </a:xfrm>
          <a:prstGeom prst="rect">
            <a:avLst/>
          </a:prstGeom>
        </p:spPr>
      </p:pic>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27794" y="5132590"/>
            <a:ext cx="2249893" cy="1357252"/>
          </a:xfrm>
          <a:prstGeom prst="rect">
            <a:avLst/>
          </a:prstGeom>
        </p:spPr>
      </p:pic>
    </p:spTree>
    <p:extLst>
      <p:ext uri="{BB962C8B-B14F-4D97-AF65-F5344CB8AC3E}">
        <p14:creationId xmlns:p14="http://schemas.microsoft.com/office/powerpoint/2010/main" val="626246189"/>
      </p:ext>
    </p:extLst>
  </p:cSld>
  <p:clrMapOvr>
    <a:masterClrMapping/>
  </p:clrMapOvr>
  <mc:AlternateContent xmlns:mc="http://schemas.openxmlformats.org/markup-compatibility/2006">
    <mc:Choice xmlns:p14="http://schemas.microsoft.com/office/powerpoint/2010/main" Requires="p14">
      <p:transition spd="slow" p14:dur="2000" advTm="39975"/>
    </mc:Choice>
    <mc:Fallback>
      <p:transition spd="slow" advTm="3997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smtClean="0"/>
              <a:t>研究现状</a:t>
            </a:r>
            <a:r>
              <a:rPr lang="en-US" altLang="zh-CN" dirty="0" smtClean="0"/>
              <a:t>-</a:t>
            </a:r>
            <a:r>
              <a:rPr lang="zh-CN" altLang="en-US" dirty="0"/>
              <a:t>复合材料结构</a:t>
            </a:r>
            <a:r>
              <a:rPr lang="zh-CN" altLang="en-US" dirty="0" smtClean="0"/>
              <a:t>动态响应</a:t>
            </a:r>
            <a:endParaRPr lang="zh-CN" altLang="en-US" dirty="0"/>
          </a:p>
        </p:txBody>
      </p:sp>
      <p:sp>
        <p:nvSpPr>
          <p:cNvPr id="4" name="文本框 3"/>
          <p:cNvSpPr txBox="1"/>
          <p:nvPr/>
        </p:nvSpPr>
        <p:spPr>
          <a:xfrm>
            <a:off x="609600" y="1289079"/>
            <a:ext cx="275272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dirty="0" smtClean="0"/>
              <a:t>复合材料结构的频响研究</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3810237"/>
            <a:ext cx="2829668" cy="116218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816" y="3550448"/>
            <a:ext cx="2183852" cy="1681761"/>
          </a:xfrm>
          <a:prstGeom prst="rect">
            <a:avLst/>
          </a:prstGeom>
        </p:spPr>
      </p:pic>
      <p:sp>
        <p:nvSpPr>
          <p:cNvPr id="7" name="矩形 6"/>
          <p:cNvSpPr/>
          <p:nvPr/>
        </p:nvSpPr>
        <p:spPr>
          <a:xfrm>
            <a:off x="695325" y="1986260"/>
            <a:ext cx="4648394" cy="923330"/>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rPr>
              <a:t>Yin </a:t>
            </a:r>
            <a:r>
              <a:rPr lang="en-US" altLang="zh-CN" dirty="0" err="1" smtClean="0">
                <a:latin typeface="宋体" panose="02010600030101010101" pitchFamily="2" charset="-122"/>
                <a:ea typeface="宋体" panose="02010600030101010101" pitchFamily="2" charset="-122"/>
              </a:rPr>
              <a:t>Xuewen</a:t>
            </a:r>
            <a:r>
              <a:rPr lang="zh-CN" altLang="en-US" dirty="0">
                <a:latin typeface="宋体" panose="02010600030101010101" pitchFamily="2" charset="-122"/>
                <a:ea typeface="宋体" panose="02010600030101010101" pitchFamily="2" charset="-122"/>
              </a:rPr>
              <a:t>等</a:t>
            </a:r>
            <a:r>
              <a:rPr lang="zh-CN" altLang="en-US" dirty="0" smtClean="0">
                <a:latin typeface="宋体" panose="02010600030101010101" pitchFamily="2" charset="-122"/>
                <a:ea typeface="宋体" panose="02010600030101010101" pitchFamily="2" charset="-122"/>
              </a:rPr>
              <a:t>人研究了带两种周期性筋的复合材料结构的声辐射，发现对于某些频率的声波很难通过复合材料板。</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050" y="2817735"/>
            <a:ext cx="3846110" cy="1735587"/>
          </a:xfrm>
          <a:prstGeom prst="rect">
            <a:avLst/>
          </a:prstGeom>
        </p:spPr>
      </p:pic>
      <p:pic>
        <p:nvPicPr>
          <p:cNvPr id="9" name="图片 8"/>
          <p:cNvPicPr>
            <a:picLocks noChangeAspect="1"/>
          </p:cNvPicPr>
          <p:nvPr/>
        </p:nvPicPr>
        <p:blipFill>
          <a:blip r:embed="rId5"/>
          <a:stretch>
            <a:fillRect/>
          </a:stretch>
        </p:blipFill>
        <p:spPr>
          <a:xfrm>
            <a:off x="7942855" y="4528519"/>
            <a:ext cx="2476500" cy="2044655"/>
          </a:xfrm>
          <a:prstGeom prst="rect">
            <a:avLst/>
          </a:prstGeom>
        </p:spPr>
      </p:pic>
      <p:sp>
        <p:nvSpPr>
          <p:cNvPr id="11" name="文本框 10"/>
          <p:cNvSpPr txBox="1"/>
          <p:nvPr/>
        </p:nvSpPr>
        <p:spPr>
          <a:xfrm>
            <a:off x="7038975" y="1820210"/>
            <a:ext cx="4648200" cy="1200329"/>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刘伟等人研究了二维点阵结构中带隙与局部振动的关系；汪越胜等人研究了二维点阵结构的带隙，通过改变桁架的构型可以起到调整带隙的作用。</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4685889"/>
      </p:ext>
    </p:extLst>
  </p:cSld>
  <p:clrMapOvr>
    <a:masterClrMapping/>
  </p:clrMapOvr>
  <mc:AlternateContent xmlns:mc="http://schemas.openxmlformats.org/markup-compatibility/2006">
    <mc:Choice xmlns:p14="http://schemas.microsoft.com/office/powerpoint/2010/main" Requires="p14">
      <p:transition spd="slow" p14:dur="2000" advTm="21652"/>
    </mc:Choice>
    <mc:Fallback>
      <p:transition spd="slow" advTm="2165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38097" y="1143150"/>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3833" y="1914097"/>
            <a:ext cx="1214446"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a:solidFill>
                  <a:prstClr val="black"/>
                </a:solidFill>
                <a:latin typeface="宋体" pitchFamily="2" charset="-122"/>
                <a:ea typeface="宋体" pitchFamily="2" charset="-122"/>
              </a:rPr>
              <a:t>固有频率法</a:t>
            </a:r>
          </a:p>
        </p:txBody>
      </p:sp>
      <p:sp>
        <p:nvSpPr>
          <p:cNvPr id="18" name="TextBox 17"/>
          <p:cNvSpPr txBox="1"/>
          <p:nvPr/>
        </p:nvSpPr>
        <p:spPr>
          <a:xfrm>
            <a:off x="4781551" y="1966899"/>
            <a:ext cx="1214446"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a:solidFill>
                  <a:prstClr val="black"/>
                </a:solidFill>
                <a:latin typeface="宋体" pitchFamily="2" charset="-122"/>
                <a:ea typeface="宋体" pitchFamily="2" charset="-122"/>
              </a:rPr>
              <a:t>模态振型法</a:t>
            </a:r>
          </a:p>
        </p:txBody>
      </p:sp>
      <p:sp>
        <p:nvSpPr>
          <p:cNvPr id="19" name="TextBox 18"/>
          <p:cNvSpPr txBox="1"/>
          <p:nvPr/>
        </p:nvSpPr>
        <p:spPr>
          <a:xfrm>
            <a:off x="423833" y="3710661"/>
            <a:ext cx="1725792"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a:solidFill>
                  <a:prstClr val="black"/>
                </a:solidFill>
                <a:latin typeface="宋体" pitchFamily="2" charset="-122"/>
                <a:ea typeface="宋体" pitchFamily="2" charset="-122"/>
              </a:rPr>
              <a:t>曲率</a:t>
            </a:r>
            <a:r>
              <a:rPr lang="en-US" altLang="zh-CN" sz="1600" dirty="0">
                <a:solidFill>
                  <a:prstClr val="black"/>
                </a:solidFill>
                <a:latin typeface="宋体" pitchFamily="2" charset="-122"/>
                <a:ea typeface="宋体" pitchFamily="2" charset="-122"/>
              </a:rPr>
              <a:t>/</a:t>
            </a:r>
            <a:r>
              <a:rPr lang="zh-CN" altLang="en-US" sz="1600" dirty="0">
                <a:solidFill>
                  <a:prstClr val="black"/>
                </a:solidFill>
                <a:latin typeface="宋体" pitchFamily="2" charset="-122"/>
                <a:ea typeface="宋体" pitchFamily="2" charset="-122"/>
              </a:rPr>
              <a:t>应变模态法</a:t>
            </a:r>
          </a:p>
        </p:txBody>
      </p:sp>
      <p:sp>
        <p:nvSpPr>
          <p:cNvPr id="9" name="TextBox 8"/>
          <p:cNvSpPr txBox="1"/>
          <p:nvPr/>
        </p:nvSpPr>
        <p:spPr>
          <a:xfrm>
            <a:off x="423833" y="4942667"/>
            <a:ext cx="1661874"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a:solidFill>
                  <a:prstClr val="black"/>
                </a:solidFill>
                <a:latin typeface="宋体" pitchFamily="2" charset="-122"/>
                <a:ea typeface="宋体" pitchFamily="2" charset="-122"/>
              </a:rPr>
              <a:t>其他模态特性法</a:t>
            </a:r>
          </a:p>
        </p:txBody>
      </p:sp>
      <p:sp>
        <p:nvSpPr>
          <p:cNvPr id="11" name="动作按钮: 第一张 10">
            <a:hlinkClick r:id="" action="ppaction://noaction" highlightClick="1"/>
          </p:cNvPr>
          <p:cNvSpPr/>
          <p:nvPr/>
        </p:nvSpPr>
        <p:spPr>
          <a:xfrm>
            <a:off x="8424889" y="6681807"/>
            <a:ext cx="357190" cy="357190"/>
          </a:xfrm>
          <a:prstGeom prst="actionButtonHom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prstClr val="black"/>
              </a:solidFill>
            </a:endParaRPr>
          </a:p>
        </p:txBody>
      </p:sp>
      <p:sp>
        <p:nvSpPr>
          <p:cNvPr id="12" name="左大括号 11"/>
          <p:cNvSpPr/>
          <p:nvPr/>
        </p:nvSpPr>
        <p:spPr>
          <a:xfrm>
            <a:off x="1781155" y="1323957"/>
            <a:ext cx="214314" cy="14287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3" name="TextBox 12"/>
          <p:cNvSpPr txBox="1"/>
          <p:nvPr/>
        </p:nvSpPr>
        <p:spPr>
          <a:xfrm>
            <a:off x="2066907" y="1271155"/>
            <a:ext cx="3214710" cy="553998"/>
          </a:xfrm>
          <a:prstGeom prst="rect">
            <a:avLst/>
          </a:prstGeom>
          <a:noFill/>
        </p:spPr>
        <p:txBody>
          <a:bodyPr wrap="square" rtlCol="0">
            <a:spAutoFit/>
          </a:bodyPr>
          <a:lstStyle/>
          <a:p>
            <a:r>
              <a:rPr lang="zh-CN" altLang="en-US" sz="1600" dirty="0">
                <a:solidFill>
                  <a:prstClr val="black"/>
                </a:solidFill>
                <a:latin typeface="宋体" pitchFamily="2" charset="-122"/>
                <a:ea typeface="宋体" pitchFamily="2" charset="-122"/>
              </a:rPr>
              <a:t>能量扰动法</a:t>
            </a:r>
            <a:endParaRPr lang="en-US" altLang="zh-CN" sz="1600" dirty="0">
              <a:solidFill>
                <a:prstClr val="black"/>
              </a:solidFill>
              <a:latin typeface="宋体" pitchFamily="2" charset="-122"/>
              <a:ea typeface="宋体" pitchFamily="2" charset="-122"/>
            </a:endParaRPr>
          </a:p>
          <a:p>
            <a:r>
              <a:rPr lang="zh-CN" altLang="en-US" sz="1400" dirty="0">
                <a:solidFill>
                  <a:prstClr val="black"/>
                </a:solidFill>
                <a:latin typeface="Times New Roman" pitchFamily="18" charset="0"/>
                <a:ea typeface="宋体" pitchFamily="2" charset="-122"/>
                <a:cs typeface="Times New Roman" pitchFamily="18" charset="0"/>
              </a:rPr>
              <a:t>（</a:t>
            </a:r>
            <a:r>
              <a:rPr lang="en-US" altLang="zh-CN" sz="1400" dirty="0">
                <a:solidFill>
                  <a:prstClr val="black"/>
                </a:solidFill>
                <a:latin typeface="Times New Roman" pitchFamily="18" charset="0"/>
                <a:ea typeface="宋体" pitchFamily="2" charset="-122"/>
                <a:cs typeface="Times New Roman" pitchFamily="18" charset="0"/>
              </a:rPr>
              <a:t>P.Gudmundson,1982;R.Y,1992</a:t>
            </a:r>
            <a:r>
              <a:rPr lang="zh-CN" altLang="en-US" sz="1400" dirty="0">
                <a:solidFill>
                  <a:prstClr val="black"/>
                </a:solidFill>
                <a:latin typeface="Times New Roman" pitchFamily="18" charset="0"/>
                <a:ea typeface="宋体" pitchFamily="2" charset="-122"/>
                <a:cs typeface="Times New Roman" pitchFamily="18" charset="0"/>
              </a:rPr>
              <a:t>）</a:t>
            </a:r>
          </a:p>
        </p:txBody>
      </p:sp>
      <p:sp>
        <p:nvSpPr>
          <p:cNvPr id="14" name="TextBox 13"/>
          <p:cNvSpPr txBox="1"/>
          <p:nvPr/>
        </p:nvSpPr>
        <p:spPr>
          <a:xfrm>
            <a:off x="1709717" y="1789857"/>
            <a:ext cx="2786082" cy="338554"/>
          </a:xfrm>
          <a:prstGeom prst="rect">
            <a:avLst/>
          </a:prstGeom>
          <a:noFill/>
        </p:spPr>
        <p:txBody>
          <a:bodyPr wrap="square" rtlCol="0">
            <a:spAutoFit/>
          </a:bodyPr>
          <a:lstStyle/>
          <a:p>
            <a:pPr algn="ctr"/>
            <a:r>
              <a:rPr lang="zh-CN" altLang="en-US" sz="1600" dirty="0">
                <a:solidFill>
                  <a:prstClr val="black"/>
                </a:solidFill>
                <a:latin typeface="宋体" pitchFamily="2" charset="-122"/>
                <a:ea typeface="宋体" pitchFamily="2" charset="-122"/>
              </a:rPr>
              <a:t>一般摄动法</a:t>
            </a:r>
            <a:r>
              <a:rPr lang="zh-CN" altLang="en-US" sz="1400" dirty="0">
                <a:solidFill>
                  <a:prstClr val="black"/>
                </a:solidFill>
                <a:latin typeface="Times New Roman" pitchFamily="18" charset="0"/>
                <a:ea typeface="宋体" pitchFamily="2" charset="-122"/>
                <a:cs typeface="Times New Roman" pitchFamily="18" charset="0"/>
              </a:rPr>
              <a:t>（</a:t>
            </a:r>
            <a:r>
              <a:rPr lang="en-US" altLang="zh-CN" sz="1400" dirty="0">
                <a:solidFill>
                  <a:prstClr val="black"/>
                </a:solidFill>
                <a:latin typeface="Times New Roman" pitchFamily="18" charset="0"/>
                <a:ea typeface="宋体" pitchFamily="2" charset="-122"/>
                <a:cs typeface="Times New Roman" pitchFamily="18" charset="0"/>
              </a:rPr>
              <a:t>M.A,1992</a:t>
            </a:r>
            <a:r>
              <a:rPr lang="zh-CN" altLang="en-US" sz="1400" dirty="0">
                <a:solidFill>
                  <a:prstClr val="black"/>
                </a:solidFill>
                <a:latin typeface="Times New Roman" pitchFamily="18" charset="0"/>
                <a:ea typeface="宋体" pitchFamily="2" charset="-122"/>
                <a:cs typeface="Times New Roman" pitchFamily="18" charset="0"/>
              </a:rPr>
              <a:t>）</a:t>
            </a:r>
          </a:p>
        </p:txBody>
      </p:sp>
      <p:sp>
        <p:nvSpPr>
          <p:cNvPr id="15" name="TextBox 14"/>
          <p:cNvSpPr txBox="1"/>
          <p:nvPr/>
        </p:nvSpPr>
        <p:spPr>
          <a:xfrm>
            <a:off x="1709717" y="2075609"/>
            <a:ext cx="3000396" cy="338554"/>
          </a:xfrm>
          <a:prstGeom prst="rect">
            <a:avLst/>
          </a:prstGeom>
          <a:noFill/>
        </p:spPr>
        <p:txBody>
          <a:bodyPr wrap="square" rtlCol="0">
            <a:spAutoFit/>
          </a:bodyPr>
          <a:lstStyle/>
          <a:p>
            <a:pPr algn="ctr"/>
            <a:r>
              <a:rPr lang="en-US" altLang="zh-CN" sz="1600" dirty="0">
                <a:solidFill>
                  <a:prstClr val="black"/>
                </a:solidFill>
                <a:latin typeface="宋体" pitchFamily="2" charset="-122"/>
                <a:ea typeface="宋体" pitchFamily="2" charset="-122"/>
              </a:rPr>
              <a:t>MDLAC</a:t>
            </a:r>
            <a:r>
              <a:rPr lang="zh-CN" altLang="en-US" sz="1600" dirty="0">
                <a:solidFill>
                  <a:prstClr val="black"/>
                </a:solidFill>
                <a:latin typeface="宋体" pitchFamily="2" charset="-122"/>
                <a:ea typeface="宋体" pitchFamily="2" charset="-122"/>
              </a:rPr>
              <a:t>法</a:t>
            </a:r>
            <a:r>
              <a:rPr lang="zh-CN" altLang="en-US" sz="1400" dirty="0">
                <a:solidFill>
                  <a:prstClr val="black"/>
                </a:solidFill>
                <a:latin typeface="Times New Roman" pitchFamily="18" charset="0"/>
                <a:ea typeface="宋体" pitchFamily="2" charset="-122"/>
                <a:cs typeface="Times New Roman" pitchFamily="18" charset="0"/>
              </a:rPr>
              <a:t>（</a:t>
            </a:r>
            <a:r>
              <a:rPr lang="en-US" altLang="zh-CN" sz="1400" dirty="0">
                <a:solidFill>
                  <a:prstClr val="black"/>
                </a:solidFill>
                <a:latin typeface="Times New Roman" pitchFamily="18" charset="0"/>
                <a:ea typeface="宋体" pitchFamily="2" charset="-122"/>
                <a:cs typeface="Times New Roman" pitchFamily="18" charset="0"/>
              </a:rPr>
              <a:t>A.Messina,1998</a:t>
            </a:r>
            <a:r>
              <a:rPr lang="zh-CN" altLang="en-US" sz="1400" dirty="0">
                <a:solidFill>
                  <a:prstClr val="black"/>
                </a:solidFill>
                <a:latin typeface="Times New Roman" pitchFamily="18" charset="0"/>
                <a:ea typeface="宋体" pitchFamily="2" charset="-122"/>
                <a:cs typeface="Times New Roman" pitchFamily="18" charset="0"/>
              </a:rPr>
              <a:t>）</a:t>
            </a:r>
          </a:p>
        </p:txBody>
      </p:sp>
      <p:sp>
        <p:nvSpPr>
          <p:cNvPr id="16" name="TextBox 15"/>
          <p:cNvSpPr txBox="1"/>
          <p:nvPr/>
        </p:nvSpPr>
        <p:spPr>
          <a:xfrm>
            <a:off x="1781155" y="2414163"/>
            <a:ext cx="3000396" cy="338554"/>
          </a:xfrm>
          <a:prstGeom prst="rect">
            <a:avLst/>
          </a:prstGeom>
          <a:noFill/>
        </p:spPr>
        <p:txBody>
          <a:bodyPr wrap="square" rtlCol="0">
            <a:spAutoFit/>
          </a:bodyPr>
          <a:lstStyle/>
          <a:p>
            <a:pPr algn="ctr"/>
            <a:r>
              <a:rPr lang="zh-CN" altLang="en-US" sz="1600" dirty="0">
                <a:solidFill>
                  <a:prstClr val="black"/>
                </a:solidFill>
                <a:latin typeface="宋体" pitchFamily="2" charset="-122"/>
                <a:ea typeface="宋体" pitchFamily="2" charset="-122"/>
              </a:rPr>
              <a:t>传递矩阵法</a:t>
            </a:r>
            <a:r>
              <a:rPr lang="zh-CN" altLang="en-US" sz="1400" dirty="0">
                <a:solidFill>
                  <a:prstClr val="black"/>
                </a:solidFill>
                <a:latin typeface="Times New Roman" pitchFamily="18" charset="0"/>
                <a:ea typeface="宋体" pitchFamily="2" charset="-122"/>
                <a:cs typeface="Times New Roman" pitchFamily="18" charset="0"/>
              </a:rPr>
              <a:t>（</a:t>
            </a:r>
            <a:r>
              <a:rPr lang="en-US" altLang="zh-CN" sz="1400" dirty="0">
                <a:solidFill>
                  <a:prstClr val="black"/>
                </a:solidFill>
                <a:latin typeface="Times New Roman" pitchFamily="18" charset="0"/>
                <a:ea typeface="宋体" pitchFamily="2" charset="-122"/>
                <a:cs typeface="Times New Roman" pitchFamily="18" charset="0"/>
              </a:rPr>
              <a:t>D.P.Patil,2003</a:t>
            </a:r>
            <a:r>
              <a:rPr lang="zh-CN" altLang="en-US" sz="1400" dirty="0">
                <a:solidFill>
                  <a:prstClr val="black"/>
                </a:solidFill>
                <a:latin typeface="Times New Roman" pitchFamily="18" charset="0"/>
                <a:ea typeface="宋体" pitchFamily="2" charset="-122"/>
                <a:cs typeface="Times New Roman" pitchFamily="18" charset="0"/>
              </a:rPr>
              <a:t>）</a:t>
            </a:r>
          </a:p>
        </p:txBody>
      </p:sp>
      <p:sp>
        <p:nvSpPr>
          <p:cNvPr id="20" name="TextBox 19"/>
          <p:cNvSpPr txBox="1"/>
          <p:nvPr/>
        </p:nvSpPr>
        <p:spPr>
          <a:xfrm>
            <a:off x="6424625" y="1485469"/>
            <a:ext cx="3000396" cy="338554"/>
          </a:xfrm>
          <a:prstGeom prst="rect">
            <a:avLst/>
          </a:prstGeom>
          <a:noFill/>
        </p:spPr>
        <p:txBody>
          <a:bodyPr wrap="square" rtlCol="0">
            <a:spAutoFit/>
          </a:bodyPr>
          <a:lstStyle/>
          <a:p>
            <a:r>
              <a:rPr lang="zh-CN" altLang="en-US" sz="1600" dirty="0">
                <a:solidFill>
                  <a:prstClr val="black"/>
                </a:solidFill>
                <a:latin typeface="宋体" pitchFamily="2" charset="-122"/>
                <a:ea typeface="宋体" pitchFamily="2" charset="-122"/>
              </a:rPr>
              <a:t>神经网络技术</a:t>
            </a:r>
            <a:r>
              <a:rPr lang="en-US" altLang="zh-CN" sz="1400" dirty="0">
                <a:solidFill>
                  <a:prstClr val="black"/>
                </a:solidFill>
                <a:latin typeface="Times New Roman" pitchFamily="18" charset="0"/>
                <a:ea typeface="宋体" pitchFamily="2" charset="-122"/>
                <a:cs typeface="Times New Roman" pitchFamily="18" charset="0"/>
              </a:rPr>
              <a:t>(J.J.Lee,2005)</a:t>
            </a:r>
            <a:endParaRPr lang="zh-CN" altLang="en-US" sz="1400" dirty="0">
              <a:solidFill>
                <a:prstClr val="black"/>
              </a:solidFill>
              <a:latin typeface="Times New Roman" pitchFamily="18" charset="0"/>
              <a:ea typeface="宋体" pitchFamily="2" charset="-122"/>
              <a:cs typeface="Times New Roman" pitchFamily="18" charset="0"/>
            </a:endParaRPr>
          </a:p>
        </p:txBody>
      </p:sp>
      <p:sp>
        <p:nvSpPr>
          <p:cNvPr id="21" name="TextBox 20"/>
          <p:cNvSpPr txBox="1"/>
          <p:nvPr/>
        </p:nvSpPr>
        <p:spPr>
          <a:xfrm>
            <a:off x="6424625" y="2342725"/>
            <a:ext cx="2714644" cy="338554"/>
          </a:xfrm>
          <a:prstGeom prst="rect">
            <a:avLst/>
          </a:prstGeom>
          <a:noFill/>
        </p:spPr>
        <p:txBody>
          <a:bodyPr wrap="square" rtlCol="0">
            <a:spAutoFit/>
          </a:bodyPr>
          <a:lstStyle/>
          <a:p>
            <a:r>
              <a:rPr lang="zh-CN" altLang="en-US" sz="1600" dirty="0">
                <a:solidFill>
                  <a:prstClr val="black"/>
                </a:solidFill>
                <a:latin typeface="宋体" pitchFamily="2" charset="-122"/>
                <a:ea typeface="宋体" pitchFamily="2" charset="-122"/>
              </a:rPr>
              <a:t>统计算法</a:t>
            </a:r>
            <a:r>
              <a:rPr lang="en-US" altLang="zh-CN" sz="1400" dirty="0">
                <a:solidFill>
                  <a:prstClr val="black"/>
                </a:solidFill>
                <a:latin typeface="Times New Roman" pitchFamily="18" charset="0"/>
                <a:ea typeface="宋体" pitchFamily="2" charset="-122"/>
                <a:cs typeface="Times New Roman" pitchFamily="18" charset="0"/>
              </a:rPr>
              <a:t>(C.Hu,2006)</a:t>
            </a:r>
            <a:endParaRPr lang="zh-CN" altLang="en-US" sz="1400" dirty="0">
              <a:solidFill>
                <a:prstClr val="black"/>
              </a:solidFill>
              <a:latin typeface="Times New Roman" pitchFamily="18" charset="0"/>
              <a:ea typeface="宋体" pitchFamily="2" charset="-122"/>
              <a:cs typeface="Times New Roman" pitchFamily="18" charset="0"/>
            </a:endParaRPr>
          </a:p>
        </p:txBody>
      </p:sp>
      <p:sp>
        <p:nvSpPr>
          <p:cNvPr id="22" name="TextBox 21"/>
          <p:cNvSpPr txBox="1"/>
          <p:nvPr/>
        </p:nvSpPr>
        <p:spPr>
          <a:xfrm>
            <a:off x="6424657" y="1771221"/>
            <a:ext cx="2786018" cy="553998"/>
          </a:xfrm>
          <a:prstGeom prst="rect">
            <a:avLst/>
          </a:prstGeom>
          <a:noFill/>
        </p:spPr>
        <p:txBody>
          <a:bodyPr wrap="square" rtlCol="0">
            <a:spAutoFit/>
          </a:bodyPr>
          <a:lstStyle/>
          <a:p>
            <a:r>
              <a:rPr lang="zh-CN" altLang="en-US" sz="1600" dirty="0">
                <a:solidFill>
                  <a:prstClr val="black"/>
                </a:solidFill>
                <a:latin typeface="宋体" pitchFamily="2" charset="-122"/>
                <a:ea typeface="宋体" pitchFamily="2" charset="-122"/>
              </a:rPr>
              <a:t>分形维数法</a:t>
            </a:r>
            <a:endParaRPr lang="en-US" altLang="zh-CN" sz="1600" dirty="0">
              <a:solidFill>
                <a:prstClr val="black"/>
              </a:solidFill>
              <a:latin typeface="宋体" pitchFamily="2" charset="-122"/>
              <a:ea typeface="宋体" pitchFamily="2" charset="-122"/>
            </a:endParaRPr>
          </a:p>
          <a:p>
            <a:r>
              <a:rPr lang="zh-CN" altLang="en-US" sz="1400" dirty="0">
                <a:solidFill>
                  <a:prstClr val="black"/>
                </a:solidFill>
                <a:latin typeface="Times New Roman" pitchFamily="18" charset="0"/>
                <a:ea typeface="宋体" pitchFamily="2" charset="-122"/>
                <a:cs typeface="Times New Roman" pitchFamily="18" charset="0"/>
              </a:rPr>
              <a:t>（</a:t>
            </a:r>
            <a:r>
              <a:rPr lang="en-US" altLang="zh-CN" sz="1400" dirty="0">
                <a:solidFill>
                  <a:prstClr val="black"/>
                </a:solidFill>
                <a:latin typeface="Times New Roman" pitchFamily="18" charset="0"/>
                <a:ea typeface="宋体" pitchFamily="2" charset="-122"/>
                <a:cs typeface="Times New Roman" pitchFamily="18" charset="0"/>
              </a:rPr>
              <a:t>L.J.Hadjileontiadis,2005,2007</a:t>
            </a:r>
            <a:r>
              <a:rPr lang="zh-CN" altLang="en-US" sz="1400" dirty="0">
                <a:solidFill>
                  <a:prstClr val="black"/>
                </a:solidFill>
                <a:latin typeface="Times New Roman" pitchFamily="18" charset="0"/>
                <a:ea typeface="宋体" pitchFamily="2" charset="-122"/>
                <a:cs typeface="Times New Roman" pitchFamily="18" charset="0"/>
              </a:rPr>
              <a:t>）</a:t>
            </a:r>
          </a:p>
        </p:txBody>
      </p:sp>
      <p:sp>
        <p:nvSpPr>
          <p:cNvPr id="23" name="左大括号 22"/>
          <p:cNvSpPr/>
          <p:nvPr/>
        </p:nvSpPr>
        <p:spPr>
          <a:xfrm>
            <a:off x="6210311" y="1681147"/>
            <a:ext cx="214314" cy="8572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5" name="TextBox 24"/>
          <p:cNvSpPr txBox="1"/>
          <p:nvPr/>
        </p:nvSpPr>
        <p:spPr>
          <a:xfrm>
            <a:off x="1924031" y="2771353"/>
            <a:ext cx="3000396" cy="338554"/>
          </a:xfrm>
          <a:prstGeom prst="rect">
            <a:avLst/>
          </a:prstGeom>
          <a:noFill/>
        </p:spPr>
        <p:txBody>
          <a:bodyPr wrap="square" rtlCol="0">
            <a:spAutoFit/>
          </a:bodyPr>
          <a:lstStyle/>
          <a:p>
            <a:pPr algn="ctr"/>
            <a:r>
              <a:rPr lang="zh-CN" altLang="en-US" sz="1600" dirty="0">
                <a:solidFill>
                  <a:prstClr val="black"/>
                </a:solidFill>
                <a:latin typeface="宋体" pitchFamily="2" charset="-122"/>
                <a:ea typeface="宋体" pitchFamily="2" charset="-122"/>
                <a:cs typeface="Times New Roman" pitchFamily="18" charset="0"/>
              </a:rPr>
              <a:t>单缺陷指标法</a:t>
            </a:r>
            <a:r>
              <a:rPr lang="en-US" altLang="zh-CN" sz="1600" dirty="0">
                <a:solidFill>
                  <a:prstClr val="black"/>
                </a:solidFill>
                <a:latin typeface="宋体" pitchFamily="2" charset="-122"/>
                <a:ea typeface="宋体" pitchFamily="2" charset="-122"/>
                <a:cs typeface="Times New Roman" pitchFamily="18" charset="0"/>
              </a:rPr>
              <a:t>SDI</a:t>
            </a:r>
            <a:r>
              <a:rPr lang="zh-CN" altLang="en-US" sz="1400" dirty="0">
                <a:solidFill>
                  <a:prstClr val="black"/>
                </a:solidFill>
                <a:latin typeface="Times New Roman" pitchFamily="18" charset="0"/>
                <a:ea typeface="宋体" pitchFamily="2" charset="-122"/>
                <a:cs typeface="Times New Roman" pitchFamily="18" charset="0"/>
              </a:rPr>
              <a:t>（</a:t>
            </a:r>
            <a:r>
              <a:rPr lang="en-US" altLang="zh-CN" sz="1400" dirty="0">
                <a:solidFill>
                  <a:prstClr val="black"/>
                </a:solidFill>
                <a:latin typeface="Times New Roman" pitchFamily="18" charset="0"/>
                <a:ea typeface="宋体" pitchFamily="2" charset="-122"/>
                <a:cs typeface="Times New Roman" pitchFamily="18" charset="0"/>
              </a:rPr>
              <a:t>C.Hu,2006</a:t>
            </a:r>
            <a:r>
              <a:rPr lang="zh-CN" altLang="en-US" sz="1400" dirty="0">
                <a:solidFill>
                  <a:prstClr val="black"/>
                </a:solidFill>
                <a:latin typeface="Times New Roman" pitchFamily="18" charset="0"/>
                <a:ea typeface="宋体" pitchFamily="2" charset="-122"/>
                <a:cs typeface="Times New Roman" pitchFamily="18" charset="0"/>
              </a:rPr>
              <a:t>）</a:t>
            </a:r>
          </a:p>
        </p:txBody>
      </p:sp>
      <p:sp>
        <p:nvSpPr>
          <p:cNvPr id="26" name="左大括号 25"/>
          <p:cNvSpPr/>
          <p:nvPr/>
        </p:nvSpPr>
        <p:spPr>
          <a:xfrm>
            <a:off x="2283493" y="3489122"/>
            <a:ext cx="140423" cy="9066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7" name="矩形 26"/>
          <p:cNvSpPr/>
          <p:nvPr/>
        </p:nvSpPr>
        <p:spPr>
          <a:xfrm>
            <a:off x="2423918" y="3395660"/>
            <a:ext cx="1574021" cy="307777"/>
          </a:xfrm>
          <a:prstGeom prst="rect">
            <a:avLst/>
          </a:prstGeom>
        </p:spPr>
        <p:txBody>
          <a:bodyPr wrap="none">
            <a:spAutoFit/>
          </a:bodyPr>
          <a:lstStyle/>
          <a:p>
            <a:r>
              <a:rPr lang="en-US" altLang="zh-CN" sz="1400" dirty="0">
                <a:solidFill>
                  <a:prstClr val="black"/>
                </a:solidFill>
                <a:latin typeface="Times New Roman" pitchFamily="18" charset="0"/>
                <a:ea typeface="宋体" pitchFamily="2" charset="-122"/>
                <a:cs typeface="Times New Roman" pitchFamily="18" charset="0"/>
              </a:rPr>
              <a:t>(A.K.Pandey,1991)</a:t>
            </a:r>
            <a:endParaRPr lang="zh-CN" altLang="en-US" sz="1400" dirty="0">
              <a:solidFill>
                <a:prstClr val="black"/>
              </a:solidFill>
            </a:endParaRPr>
          </a:p>
        </p:txBody>
      </p:sp>
      <p:sp>
        <p:nvSpPr>
          <p:cNvPr id="28" name="矩形 27"/>
          <p:cNvSpPr/>
          <p:nvPr/>
        </p:nvSpPr>
        <p:spPr>
          <a:xfrm>
            <a:off x="2423918" y="3681412"/>
            <a:ext cx="1181093" cy="307777"/>
          </a:xfrm>
          <a:prstGeom prst="rect">
            <a:avLst/>
          </a:prstGeom>
        </p:spPr>
        <p:txBody>
          <a:bodyPr wrap="none">
            <a:spAutoFit/>
          </a:bodyPr>
          <a:lstStyle/>
          <a:p>
            <a:r>
              <a:rPr lang="en-US" altLang="zh-CN" sz="1400" dirty="0">
                <a:solidFill>
                  <a:prstClr val="black"/>
                </a:solidFill>
                <a:latin typeface="Times New Roman" pitchFamily="18" charset="0"/>
                <a:ea typeface="宋体" pitchFamily="2" charset="-122"/>
                <a:cs typeface="Times New Roman" pitchFamily="18" charset="0"/>
              </a:rPr>
              <a:t>(P.Qiao,2007)</a:t>
            </a:r>
            <a:endParaRPr lang="zh-CN" altLang="en-US" sz="1400" dirty="0">
              <a:solidFill>
                <a:prstClr val="black"/>
              </a:solidFill>
            </a:endParaRPr>
          </a:p>
        </p:txBody>
      </p:sp>
      <p:sp>
        <p:nvSpPr>
          <p:cNvPr id="29" name="矩形 28"/>
          <p:cNvSpPr/>
          <p:nvPr/>
        </p:nvSpPr>
        <p:spPr>
          <a:xfrm>
            <a:off x="2423917" y="3967164"/>
            <a:ext cx="1040670" cy="307777"/>
          </a:xfrm>
          <a:prstGeom prst="rect">
            <a:avLst/>
          </a:prstGeom>
        </p:spPr>
        <p:txBody>
          <a:bodyPr wrap="none">
            <a:spAutoFit/>
          </a:bodyPr>
          <a:lstStyle/>
          <a:p>
            <a:r>
              <a:rPr lang="en-US" altLang="zh-CN" sz="1400" dirty="0">
                <a:solidFill>
                  <a:prstClr val="black"/>
                </a:solidFill>
                <a:latin typeface="Times New Roman" pitchFamily="18" charset="0"/>
                <a:ea typeface="宋体" pitchFamily="2" charset="-122"/>
                <a:cs typeface="Times New Roman" pitchFamily="18" charset="0"/>
              </a:rPr>
              <a:t>(H.Li,2005)</a:t>
            </a:r>
            <a:endParaRPr lang="zh-CN" altLang="en-US" sz="1400" dirty="0">
              <a:solidFill>
                <a:prstClr val="black"/>
              </a:solidFill>
            </a:endParaRPr>
          </a:p>
        </p:txBody>
      </p:sp>
      <p:sp>
        <p:nvSpPr>
          <p:cNvPr id="30" name="左大括号 29"/>
          <p:cNvSpPr/>
          <p:nvPr/>
        </p:nvSpPr>
        <p:spPr>
          <a:xfrm>
            <a:off x="2368605" y="4824419"/>
            <a:ext cx="126930" cy="8572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31" name="矩形 30"/>
          <p:cNvSpPr/>
          <p:nvPr/>
        </p:nvSpPr>
        <p:spPr>
          <a:xfrm>
            <a:off x="2511481" y="4681544"/>
            <a:ext cx="1484252" cy="307777"/>
          </a:xfrm>
          <a:prstGeom prst="rect">
            <a:avLst/>
          </a:prstGeom>
        </p:spPr>
        <p:txBody>
          <a:bodyPr wrap="none">
            <a:spAutoFit/>
          </a:bodyPr>
          <a:lstStyle/>
          <a:p>
            <a:r>
              <a:rPr lang="en-US" altLang="zh-CN" sz="1400" dirty="0">
                <a:solidFill>
                  <a:prstClr val="black"/>
                </a:solidFill>
                <a:latin typeface="Times New Roman" pitchFamily="18" charset="0"/>
                <a:ea typeface="宋体" pitchFamily="2" charset="-122"/>
                <a:cs typeface="Times New Roman" pitchFamily="18" charset="0"/>
              </a:rPr>
              <a:t>(C.S.hamey,2004)</a:t>
            </a:r>
            <a:endParaRPr lang="zh-CN" altLang="en-US" sz="1400" dirty="0">
              <a:solidFill>
                <a:prstClr val="black"/>
              </a:solidFill>
            </a:endParaRPr>
          </a:p>
        </p:txBody>
      </p:sp>
      <p:sp>
        <p:nvSpPr>
          <p:cNvPr id="32" name="矩形 31"/>
          <p:cNvSpPr/>
          <p:nvPr/>
        </p:nvSpPr>
        <p:spPr>
          <a:xfrm>
            <a:off x="2511482" y="5016709"/>
            <a:ext cx="1181093" cy="307777"/>
          </a:xfrm>
          <a:prstGeom prst="rect">
            <a:avLst/>
          </a:prstGeom>
        </p:spPr>
        <p:txBody>
          <a:bodyPr wrap="none">
            <a:spAutoFit/>
          </a:bodyPr>
          <a:lstStyle/>
          <a:p>
            <a:r>
              <a:rPr lang="en-US" altLang="zh-CN" sz="1400" dirty="0">
                <a:solidFill>
                  <a:prstClr val="black"/>
                </a:solidFill>
                <a:latin typeface="Times New Roman" pitchFamily="18" charset="0"/>
                <a:ea typeface="宋体" pitchFamily="2" charset="-122"/>
                <a:cs typeface="Times New Roman" pitchFamily="18" charset="0"/>
              </a:rPr>
              <a:t>(P.Qiao,2005)</a:t>
            </a:r>
            <a:endParaRPr lang="zh-CN" altLang="en-US" sz="1400" dirty="0">
              <a:solidFill>
                <a:prstClr val="black"/>
              </a:solidFill>
            </a:endParaRPr>
          </a:p>
        </p:txBody>
      </p:sp>
      <p:sp>
        <p:nvSpPr>
          <p:cNvPr id="33" name="矩形 32"/>
          <p:cNvSpPr/>
          <p:nvPr/>
        </p:nvSpPr>
        <p:spPr>
          <a:xfrm>
            <a:off x="2511481" y="5324486"/>
            <a:ext cx="1366080" cy="307777"/>
          </a:xfrm>
          <a:prstGeom prst="rect">
            <a:avLst/>
          </a:prstGeom>
        </p:spPr>
        <p:txBody>
          <a:bodyPr wrap="none">
            <a:spAutoFit/>
          </a:bodyPr>
          <a:lstStyle/>
          <a:p>
            <a:r>
              <a:rPr lang="en-US" altLang="zh-CN" sz="1400" dirty="0">
                <a:solidFill>
                  <a:prstClr val="black"/>
                </a:solidFill>
                <a:latin typeface="Times New Roman" pitchFamily="18" charset="0"/>
                <a:ea typeface="宋体" pitchFamily="2" charset="-122"/>
                <a:cs typeface="Times New Roman" pitchFamily="18" charset="0"/>
              </a:rPr>
              <a:t>(B.H.Kim,2006)</a:t>
            </a:r>
            <a:endParaRPr lang="zh-CN" altLang="en-US" sz="1400" dirty="0">
              <a:solidFill>
                <a:prstClr val="black"/>
              </a:solidFill>
            </a:endParaRPr>
          </a:p>
        </p:txBody>
      </p:sp>
      <p:sp>
        <p:nvSpPr>
          <p:cNvPr id="34" name="TextBox 33"/>
          <p:cNvSpPr txBox="1"/>
          <p:nvPr/>
        </p:nvSpPr>
        <p:spPr>
          <a:xfrm>
            <a:off x="2149625" y="5885542"/>
            <a:ext cx="2848402" cy="400110"/>
          </a:xfrm>
          <a:prstGeom prst="rect">
            <a:avLst/>
          </a:prstGeom>
          <a:noFill/>
          <a:ln>
            <a:solidFill>
              <a:srgbClr val="FFC000"/>
            </a:solidFill>
          </a:ln>
        </p:spPr>
        <p:txBody>
          <a:bodyPr wrap="square" rtlCol="0" anchor="ctr" anchorCtr="0">
            <a:spAutoFit/>
          </a:bodyPr>
          <a:lstStyle/>
          <a:p>
            <a:pPr algn="ctr"/>
            <a:r>
              <a:rPr lang="zh-CN" altLang="en-US" sz="2000" b="1" dirty="0">
                <a:solidFill>
                  <a:srgbClr val="FF0000"/>
                </a:solidFill>
                <a:latin typeface="宋体" pitchFamily="2" charset="-122"/>
                <a:ea typeface="宋体" pitchFamily="2" charset="-122"/>
              </a:rPr>
              <a:t>对</a:t>
            </a:r>
            <a:r>
              <a:rPr lang="zh-CN" altLang="en-US" sz="2000" b="1" dirty="0" smtClean="0">
                <a:solidFill>
                  <a:srgbClr val="FF0000"/>
                </a:solidFill>
                <a:latin typeface="宋体" pitchFamily="2" charset="-122"/>
                <a:ea typeface="宋体" pitchFamily="2" charset="-122"/>
              </a:rPr>
              <a:t>缺陷不敏感</a:t>
            </a:r>
            <a:endParaRPr lang="zh-CN" altLang="en-US" sz="2000" b="1" dirty="0">
              <a:solidFill>
                <a:srgbClr val="FF0000"/>
              </a:solidFill>
              <a:latin typeface="宋体" pitchFamily="2" charset="-122"/>
              <a:ea typeface="宋体" pitchFamily="2" charset="-122"/>
            </a:endParaRPr>
          </a:p>
        </p:txBody>
      </p:sp>
      <p:pic>
        <p:nvPicPr>
          <p:cNvPr id="15361" name="Picture 1"/>
          <p:cNvPicPr>
            <a:picLocks noChangeAspect="1" noChangeArrowheads="1"/>
          </p:cNvPicPr>
          <p:nvPr/>
        </p:nvPicPr>
        <p:blipFill>
          <a:blip r:embed="rId2"/>
          <a:srcRect/>
          <a:stretch>
            <a:fillRect/>
          </a:stretch>
        </p:blipFill>
        <p:spPr bwMode="auto">
          <a:xfrm>
            <a:off x="6636900" y="3166532"/>
            <a:ext cx="2286017" cy="1466825"/>
          </a:xfrm>
          <a:prstGeom prst="roundRect">
            <a:avLst>
              <a:gd name="adj" fmla="val 8594"/>
            </a:avLst>
          </a:prstGeom>
          <a:solidFill>
            <a:srgbClr val="FFFFFF">
              <a:shade val="85000"/>
            </a:srgbClr>
          </a:solidFill>
          <a:ln>
            <a:noFill/>
          </a:ln>
          <a:effectLst/>
        </p:spPr>
      </p:pic>
      <p:pic>
        <p:nvPicPr>
          <p:cNvPr id="15362" name="Picture 2"/>
          <p:cNvPicPr>
            <a:picLocks noChangeAspect="1" noChangeArrowheads="1"/>
          </p:cNvPicPr>
          <p:nvPr/>
        </p:nvPicPr>
        <p:blipFill>
          <a:blip r:embed="rId3"/>
          <a:srcRect/>
          <a:stretch>
            <a:fillRect/>
          </a:stretch>
        </p:blipFill>
        <p:spPr bwMode="auto">
          <a:xfrm>
            <a:off x="4775048" y="2956583"/>
            <a:ext cx="1694400" cy="1841159"/>
          </a:xfrm>
          <a:prstGeom prst="roundRect">
            <a:avLst>
              <a:gd name="adj" fmla="val 8594"/>
            </a:avLst>
          </a:prstGeom>
          <a:solidFill>
            <a:srgbClr val="FFFFFF">
              <a:shade val="85000"/>
            </a:srgbClr>
          </a:solidFill>
          <a:ln>
            <a:noFill/>
          </a:ln>
          <a:effectLst/>
        </p:spPr>
      </p:pic>
      <p:pic>
        <p:nvPicPr>
          <p:cNvPr id="15363" name="Picture 3"/>
          <p:cNvPicPr>
            <a:picLocks noChangeAspect="1" noChangeArrowheads="1"/>
          </p:cNvPicPr>
          <p:nvPr/>
        </p:nvPicPr>
        <p:blipFill>
          <a:blip r:embed="rId4"/>
          <a:srcRect l="3279" r="4918"/>
          <a:stretch>
            <a:fillRect/>
          </a:stretch>
        </p:blipFill>
        <p:spPr bwMode="auto">
          <a:xfrm>
            <a:off x="4495799" y="4800418"/>
            <a:ext cx="4000528" cy="1024133"/>
          </a:xfrm>
          <a:prstGeom prst="roundRect">
            <a:avLst>
              <a:gd name="adj" fmla="val 8594"/>
            </a:avLst>
          </a:prstGeom>
          <a:solidFill>
            <a:srgbClr val="FFFFFF">
              <a:shade val="85000"/>
            </a:srgbClr>
          </a:solidFill>
          <a:ln>
            <a:noFill/>
          </a:ln>
          <a:effectLst/>
        </p:spPr>
      </p:pic>
      <p:sp>
        <p:nvSpPr>
          <p:cNvPr id="35" name="矩形 34"/>
          <p:cNvSpPr/>
          <p:nvPr/>
        </p:nvSpPr>
        <p:spPr>
          <a:xfrm>
            <a:off x="2547043" y="5588213"/>
            <a:ext cx="1234377" cy="307777"/>
          </a:xfrm>
          <a:prstGeom prst="rect">
            <a:avLst/>
          </a:prstGeom>
        </p:spPr>
        <p:txBody>
          <a:bodyPr wrap="none">
            <a:spAutoFit/>
          </a:bodyPr>
          <a:lstStyle/>
          <a:p>
            <a:r>
              <a:rPr lang="en-US" altLang="zh-CN" sz="1400" dirty="0">
                <a:solidFill>
                  <a:prstClr val="black"/>
                </a:solidFill>
                <a:latin typeface="Times New Roman" pitchFamily="18" charset="0"/>
                <a:ea typeface="宋体" pitchFamily="2" charset="-122"/>
                <a:cs typeface="Times New Roman" pitchFamily="18" charset="0"/>
              </a:rPr>
              <a:t>(K.Feng,2011)</a:t>
            </a:r>
            <a:endParaRPr lang="zh-CN" altLang="en-US" sz="1400" dirty="0">
              <a:solidFill>
                <a:prstClr val="black"/>
              </a:solidFill>
            </a:endParaRPr>
          </a:p>
        </p:txBody>
      </p:sp>
      <p:sp>
        <p:nvSpPr>
          <p:cNvPr id="36" name="标题 2"/>
          <p:cNvSpPr txBox="1">
            <a:spLocks/>
          </p:cNvSpPr>
          <p:nvPr/>
        </p:nvSpPr>
        <p:spPr>
          <a:xfrm>
            <a:off x="338097" y="627256"/>
            <a:ext cx="10972800" cy="1143000"/>
          </a:xfrm>
          <a:prstGeom prst="rect">
            <a:avLst/>
          </a:prstGeom>
        </p:spPr>
        <p:txBody>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zh-CN" altLang="en-US" sz="2400" dirty="0" smtClean="0">
                <a:solidFill>
                  <a:srgbClr val="464646"/>
                </a:solidFill>
              </a:rPr>
              <a:t>  研究现状</a:t>
            </a:r>
            <a:r>
              <a:rPr lang="en-US" altLang="zh-CN" sz="2400" dirty="0" smtClean="0">
                <a:solidFill>
                  <a:srgbClr val="464646"/>
                </a:solidFill>
              </a:rPr>
              <a:t>-</a:t>
            </a:r>
            <a:r>
              <a:rPr lang="zh-CN" altLang="en-US" sz="2400" dirty="0" smtClean="0">
                <a:solidFill>
                  <a:srgbClr val="464646"/>
                </a:solidFill>
              </a:rPr>
              <a:t>基于振动的复合材料损伤检测方法</a:t>
            </a:r>
            <a:endParaRPr lang="zh-CN" altLang="en-US" sz="2400" dirty="0">
              <a:solidFill>
                <a:srgbClr val="464646"/>
              </a:solidFill>
            </a:endParaRPr>
          </a:p>
        </p:txBody>
      </p:sp>
      <p:sp>
        <p:nvSpPr>
          <p:cNvPr id="4" name="文本框 3"/>
          <p:cNvSpPr txBox="1"/>
          <p:nvPr/>
        </p:nvSpPr>
        <p:spPr>
          <a:xfrm>
            <a:off x="2327063" y="4255596"/>
            <a:ext cx="1234377" cy="307777"/>
          </a:xfrm>
          <a:prstGeom prst="rect">
            <a:avLst/>
          </a:prstGeom>
          <a:noFill/>
        </p:spPr>
        <p:txBody>
          <a:bodyPr wrap="square" rtlCol="0">
            <a:spAutoFit/>
          </a:bodyPr>
          <a:lstStyle/>
          <a:p>
            <a:r>
              <a:rPr lang="zh-CN" altLang="en-US" sz="1400" dirty="0" smtClean="0">
                <a:solidFill>
                  <a:prstClr val="black"/>
                </a:solidFill>
                <a:latin typeface="Times New Roman" panose="02020603050405020304" pitchFamily="18" charset="0"/>
                <a:cs typeface="Times New Roman" panose="02020603050405020304" pitchFamily="18" charset="0"/>
              </a:rPr>
              <a:t>（</a:t>
            </a:r>
            <a:r>
              <a:rPr lang="en-US" altLang="zh-CN" sz="1400" dirty="0" smtClean="0">
                <a:solidFill>
                  <a:prstClr val="black"/>
                </a:solidFill>
                <a:latin typeface="Times New Roman" panose="02020603050405020304" pitchFamily="18" charset="0"/>
                <a:cs typeface="Times New Roman" panose="02020603050405020304" pitchFamily="18" charset="0"/>
              </a:rPr>
              <a:t>B Li,2015</a:t>
            </a:r>
            <a:r>
              <a:rPr lang="zh-CN" altLang="en-US" sz="1400" dirty="0" smtClean="0">
                <a:solidFill>
                  <a:prstClr val="black"/>
                </a:solidFill>
                <a:latin typeface="Times New Roman" panose="02020603050405020304" pitchFamily="18" charset="0"/>
                <a:cs typeface="Times New Roman" panose="02020603050405020304" pitchFamily="18" charset="0"/>
              </a:rPr>
              <a:t>）</a:t>
            </a:r>
            <a:endParaRPr lang="zh-CN" altLang="en-US" sz="1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1648071"/>
      </p:ext>
    </p:extLst>
  </p:cSld>
  <p:clrMapOvr>
    <a:masterClrMapping/>
  </p:clrMapOvr>
  <mc:AlternateContent xmlns:mc="http://schemas.openxmlformats.org/markup-compatibility/2006">
    <mc:Choice xmlns:p14="http://schemas.microsoft.com/office/powerpoint/2010/main" Requires="p14">
      <p:transition spd="slow" p14:dur="2000" advTm="117007"/>
    </mc:Choice>
    <mc:Fallback>
      <p:transition spd="slow" advTm="11700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38084" y="947434"/>
            <a:ext cx="6429420"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4903" y="1804538"/>
            <a:ext cx="1070915"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CN" sz="1600" dirty="0" err="1">
                <a:solidFill>
                  <a:prstClr val="black"/>
                </a:solidFill>
                <a:latin typeface="宋体" pitchFamily="2" charset="-122"/>
                <a:ea typeface="宋体" pitchFamily="2" charset="-122"/>
              </a:rPr>
              <a:t>ToF</a:t>
            </a:r>
            <a:r>
              <a:rPr lang="zh-CN" altLang="en-US" sz="1600" dirty="0">
                <a:solidFill>
                  <a:prstClr val="black"/>
                </a:solidFill>
                <a:latin typeface="宋体" pitchFamily="2" charset="-122"/>
                <a:ea typeface="宋体" pitchFamily="2" charset="-122"/>
              </a:rPr>
              <a:t>法</a:t>
            </a:r>
          </a:p>
        </p:txBody>
      </p:sp>
      <p:sp>
        <p:nvSpPr>
          <p:cNvPr id="18" name="TextBox 17"/>
          <p:cNvSpPr txBox="1"/>
          <p:nvPr/>
        </p:nvSpPr>
        <p:spPr>
          <a:xfrm>
            <a:off x="440170" y="3677166"/>
            <a:ext cx="1214446"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600" dirty="0">
                <a:solidFill>
                  <a:prstClr val="black"/>
                </a:solidFill>
                <a:latin typeface="宋体" pitchFamily="2" charset="-122"/>
                <a:ea typeface="宋体" pitchFamily="2" charset="-122"/>
              </a:rPr>
              <a:t>损伤成像技术法</a:t>
            </a:r>
          </a:p>
        </p:txBody>
      </p:sp>
      <p:sp>
        <p:nvSpPr>
          <p:cNvPr id="19" name="TextBox 18"/>
          <p:cNvSpPr txBox="1"/>
          <p:nvPr/>
        </p:nvSpPr>
        <p:spPr>
          <a:xfrm>
            <a:off x="440171" y="5476386"/>
            <a:ext cx="1111765"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600" dirty="0">
                <a:solidFill>
                  <a:prstClr val="black"/>
                </a:solidFill>
                <a:latin typeface="宋体" pitchFamily="2" charset="-122"/>
                <a:ea typeface="宋体" pitchFamily="2" charset="-122"/>
              </a:rPr>
              <a:t>声发射</a:t>
            </a:r>
          </a:p>
        </p:txBody>
      </p:sp>
      <p:sp>
        <p:nvSpPr>
          <p:cNvPr id="14" name="左大括号 13"/>
          <p:cNvSpPr/>
          <p:nvPr/>
        </p:nvSpPr>
        <p:spPr>
          <a:xfrm>
            <a:off x="1617910" y="1233033"/>
            <a:ext cx="214314" cy="19045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5" name="TextBox 14"/>
          <p:cNvSpPr txBox="1"/>
          <p:nvPr/>
        </p:nvSpPr>
        <p:spPr>
          <a:xfrm>
            <a:off x="1832224" y="1090159"/>
            <a:ext cx="3000396" cy="584775"/>
          </a:xfrm>
          <a:prstGeom prst="rect">
            <a:avLst/>
          </a:prstGeom>
          <a:noFill/>
        </p:spPr>
        <p:txBody>
          <a:bodyPr wrap="square" rtlCol="0">
            <a:spAutoFit/>
          </a:bodyPr>
          <a:lstStyle/>
          <a:p>
            <a:r>
              <a:rPr lang="zh-CN" altLang="en-US" sz="1600" dirty="0">
                <a:solidFill>
                  <a:prstClr val="black"/>
                </a:solidFill>
                <a:latin typeface="Times New Roman" pitchFamily="18" charset="0"/>
                <a:ea typeface="宋体" pitchFamily="2" charset="-122"/>
                <a:cs typeface="Times New Roman" pitchFamily="18" charset="0"/>
              </a:rPr>
              <a:t>椭圆定位算法（</a:t>
            </a:r>
            <a:r>
              <a:rPr lang="en-US" altLang="zh-CN" sz="1600" dirty="0">
                <a:solidFill>
                  <a:prstClr val="black"/>
                </a:solidFill>
                <a:latin typeface="Times New Roman" pitchFamily="18" charset="0"/>
                <a:ea typeface="宋体" pitchFamily="2" charset="-122"/>
                <a:cs typeface="Times New Roman" pitchFamily="18" charset="0"/>
              </a:rPr>
              <a:t>Kessler,2002;</a:t>
            </a:r>
            <a:r>
              <a:rPr lang="zh-CN" altLang="en-US" sz="1600" dirty="0">
                <a:solidFill>
                  <a:prstClr val="black"/>
                </a:solidFill>
                <a:latin typeface="Times New Roman" pitchFamily="18" charset="0"/>
                <a:ea typeface="宋体" pitchFamily="2" charset="-122"/>
                <a:cs typeface="Times New Roman" pitchFamily="18" charset="0"/>
              </a:rPr>
              <a:t>袁慎芳，</a:t>
            </a:r>
            <a:r>
              <a:rPr lang="en-US" altLang="zh-CN" sz="1600" dirty="0">
                <a:solidFill>
                  <a:prstClr val="black"/>
                </a:solidFill>
                <a:latin typeface="Times New Roman" pitchFamily="18" charset="0"/>
                <a:ea typeface="宋体" pitchFamily="2" charset="-122"/>
                <a:cs typeface="Times New Roman" pitchFamily="18" charset="0"/>
              </a:rPr>
              <a:t>2004</a:t>
            </a:r>
            <a:r>
              <a:rPr lang="zh-CN" altLang="en-US" sz="1600" dirty="0">
                <a:solidFill>
                  <a:prstClr val="black"/>
                </a:solidFill>
                <a:latin typeface="Times New Roman" pitchFamily="18" charset="0"/>
                <a:ea typeface="宋体" pitchFamily="2" charset="-122"/>
                <a:cs typeface="Times New Roman" pitchFamily="18" charset="0"/>
              </a:rPr>
              <a:t>）</a:t>
            </a:r>
          </a:p>
        </p:txBody>
      </p:sp>
      <p:sp>
        <p:nvSpPr>
          <p:cNvPr id="16" name="TextBox 15"/>
          <p:cNvSpPr txBox="1"/>
          <p:nvPr/>
        </p:nvSpPr>
        <p:spPr>
          <a:xfrm>
            <a:off x="1842483" y="2490740"/>
            <a:ext cx="3000396" cy="338554"/>
          </a:xfrm>
          <a:prstGeom prst="rect">
            <a:avLst/>
          </a:prstGeom>
          <a:noFill/>
        </p:spPr>
        <p:txBody>
          <a:bodyPr wrap="square" rtlCol="0">
            <a:spAutoFit/>
          </a:bodyPr>
          <a:lstStyle/>
          <a:p>
            <a:r>
              <a:rPr lang="zh-CN" altLang="en-US" sz="1600" dirty="0">
                <a:solidFill>
                  <a:prstClr val="black"/>
                </a:solidFill>
                <a:latin typeface="宋体" pitchFamily="2" charset="-122"/>
                <a:ea typeface="宋体" pitchFamily="2" charset="-122"/>
              </a:rPr>
              <a:t>时间反转法（</a:t>
            </a:r>
            <a:r>
              <a:rPr lang="en-US" altLang="zh-CN" sz="1600" dirty="0">
                <a:solidFill>
                  <a:prstClr val="black"/>
                </a:solidFill>
                <a:latin typeface="宋体" pitchFamily="2" charset="-122"/>
                <a:ea typeface="宋体" pitchFamily="2" charset="-122"/>
              </a:rPr>
              <a:t>J. Rose</a:t>
            </a:r>
            <a:r>
              <a:rPr lang="zh-CN" altLang="en-US" sz="1600" dirty="0">
                <a:solidFill>
                  <a:prstClr val="black"/>
                </a:solidFill>
                <a:latin typeface="宋体" pitchFamily="2" charset="-122"/>
                <a:ea typeface="宋体" pitchFamily="2" charset="-122"/>
              </a:rPr>
              <a:t>，</a:t>
            </a:r>
            <a:r>
              <a:rPr lang="en-US" altLang="zh-CN" sz="1600" dirty="0">
                <a:solidFill>
                  <a:prstClr val="black"/>
                </a:solidFill>
                <a:latin typeface="宋体" pitchFamily="2" charset="-122"/>
                <a:ea typeface="宋体" pitchFamily="2" charset="-122"/>
              </a:rPr>
              <a:t>2004</a:t>
            </a:r>
            <a:r>
              <a:rPr lang="zh-CN" altLang="en-US" sz="1600" dirty="0">
                <a:solidFill>
                  <a:prstClr val="black"/>
                </a:solidFill>
                <a:latin typeface="宋体" pitchFamily="2" charset="-122"/>
                <a:ea typeface="宋体" pitchFamily="2" charset="-122"/>
              </a:rPr>
              <a:t>）</a:t>
            </a:r>
          </a:p>
        </p:txBody>
      </p:sp>
      <p:sp>
        <p:nvSpPr>
          <p:cNvPr id="17" name="TextBox 16"/>
          <p:cNvSpPr txBox="1"/>
          <p:nvPr/>
        </p:nvSpPr>
        <p:spPr>
          <a:xfrm>
            <a:off x="1899813" y="1928776"/>
            <a:ext cx="3929090" cy="584775"/>
          </a:xfrm>
          <a:prstGeom prst="rect">
            <a:avLst/>
          </a:prstGeom>
          <a:noFill/>
        </p:spPr>
        <p:txBody>
          <a:bodyPr wrap="square" rtlCol="0">
            <a:spAutoFit/>
          </a:bodyPr>
          <a:lstStyle/>
          <a:p>
            <a:r>
              <a:rPr lang="zh-CN" altLang="en-US" sz="1600" dirty="0">
                <a:solidFill>
                  <a:prstClr val="black"/>
                </a:solidFill>
                <a:latin typeface="宋体" pitchFamily="2" charset="-122"/>
                <a:ea typeface="宋体" pitchFamily="2" charset="-122"/>
              </a:rPr>
              <a:t>多传感器激励接收（</a:t>
            </a:r>
            <a:r>
              <a:rPr lang="en-US" altLang="zh-CN" sz="1600" dirty="0">
                <a:solidFill>
                  <a:prstClr val="black"/>
                </a:solidFill>
                <a:latin typeface="宋体" pitchFamily="2" charset="-122"/>
                <a:ea typeface="宋体" pitchFamily="2" charset="-122"/>
              </a:rPr>
              <a:t>Lin Ye</a:t>
            </a:r>
            <a:r>
              <a:rPr lang="zh-CN" altLang="en-US" sz="1600" dirty="0">
                <a:solidFill>
                  <a:prstClr val="black"/>
                </a:solidFill>
                <a:latin typeface="宋体" pitchFamily="2" charset="-122"/>
                <a:ea typeface="宋体" pitchFamily="2" charset="-122"/>
              </a:rPr>
              <a:t>，</a:t>
            </a:r>
            <a:r>
              <a:rPr lang="en-US" altLang="zh-CN" sz="1600" dirty="0">
                <a:solidFill>
                  <a:prstClr val="black"/>
                </a:solidFill>
                <a:latin typeface="宋体" pitchFamily="2" charset="-122"/>
                <a:ea typeface="宋体" pitchFamily="2" charset="-122"/>
              </a:rPr>
              <a:t>2002;J.Moll,2010</a:t>
            </a:r>
            <a:r>
              <a:rPr lang="zh-CN" altLang="en-US" sz="1600" dirty="0">
                <a:solidFill>
                  <a:prstClr val="black"/>
                </a:solidFill>
                <a:latin typeface="宋体" pitchFamily="2" charset="-122"/>
                <a:ea typeface="宋体" pitchFamily="2" charset="-122"/>
              </a:rPr>
              <a:t>）</a:t>
            </a:r>
          </a:p>
        </p:txBody>
      </p:sp>
      <p:sp>
        <p:nvSpPr>
          <p:cNvPr id="22" name="TextBox 21"/>
          <p:cNvSpPr txBox="1"/>
          <p:nvPr/>
        </p:nvSpPr>
        <p:spPr>
          <a:xfrm>
            <a:off x="1832224" y="1608860"/>
            <a:ext cx="3000396" cy="338554"/>
          </a:xfrm>
          <a:prstGeom prst="rect">
            <a:avLst/>
          </a:prstGeom>
          <a:noFill/>
        </p:spPr>
        <p:txBody>
          <a:bodyPr wrap="square" rtlCol="0">
            <a:spAutoFit/>
          </a:bodyPr>
          <a:lstStyle/>
          <a:p>
            <a:r>
              <a:rPr lang="zh-CN" altLang="en-US" sz="1600" dirty="0">
                <a:solidFill>
                  <a:prstClr val="black"/>
                </a:solidFill>
                <a:latin typeface="宋体" pitchFamily="2" charset="-122"/>
                <a:ea typeface="宋体" pitchFamily="2" charset="-122"/>
              </a:rPr>
              <a:t>四点圆弧定位（袁慎芳，</a:t>
            </a:r>
            <a:r>
              <a:rPr lang="en-US" altLang="zh-CN" sz="1600" dirty="0">
                <a:solidFill>
                  <a:prstClr val="black"/>
                </a:solidFill>
                <a:latin typeface="宋体" pitchFamily="2" charset="-122"/>
                <a:ea typeface="宋体" pitchFamily="2" charset="-122"/>
              </a:rPr>
              <a:t>2007</a:t>
            </a:r>
            <a:r>
              <a:rPr lang="zh-CN" altLang="en-US" sz="1600" dirty="0">
                <a:solidFill>
                  <a:prstClr val="black"/>
                </a:solidFill>
                <a:latin typeface="宋体" pitchFamily="2" charset="-122"/>
                <a:ea typeface="宋体" pitchFamily="2" charset="-122"/>
              </a:rPr>
              <a:t>）</a:t>
            </a:r>
          </a:p>
        </p:txBody>
      </p:sp>
      <p:pic>
        <p:nvPicPr>
          <p:cNvPr id="1026" name="Picture 2"/>
          <p:cNvPicPr>
            <a:picLocks noChangeAspect="1" noChangeArrowheads="1"/>
          </p:cNvPicPr>
          <p:nvPr/>
        </p:nvPicPr>
        <p:blipFill>
          <a:blip r:embed="rId2" cstate="print"/>
          <a:srcRect l="8052" r="5409"/>
          <a:stretch>
            <a:fillRect/>
          </a:stretch>
        </p:blipFill>
        <p:spPr bwMode="auto">
          <a:xfrm>
            <a:off x="5896492" y="1214398"/>
            <a:ext cx="1650772" cy="1428760"/>
          </a:xfrm>
          <a:prstGeom prst="roundRect">
            <a:avLst>
              <a:gd name="adj" fmla="val 8594"/>
            </a:avLst>
          </a:prstGeom>
          <a:solidFill>
            <a:srgbClr val="FFFFFF">
              <a:shade val="85000"/>
            </a:srgbClr>
          </a:solidFill>
          <a:ln>
            <a:noFill/>
          </a:ln>
          <a:effectLst/>
        </p:spPr>
      </p:pic>
      <p:sp>
        <p:nvSpPr>
          <p:cNvPr id="24" name="左大括号 23"/>
          <p:cNvSpPr/>
          <p:nvPr/>
        </p:nvSpPr>
        <p:spPr>
          <a:xfrm>
            <a:off x="1658781" y="3326611"/>
            <a:ext cx="142876" cy="12858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5" name="TextBox 24"/>
          <p:cNvSpPr txBox="1"/>
          <p:nvPr/>
        </p:nvSpPr>
        <p:spPr>
          <a:xfrm>
            <a:off x="1940368" y="3137569"/>
            <a:ext cx="3286148" cy="584775"/>
          </a:xfrm>
          <a:prstGeom prst="rect">
            <a:avLst/>
          </a:prstGeom>
          <a:noFill/>
        </p:spPr>
        <p:txBody>
          <a:bodyPr wrap="square" rtlCol="0">
            <a:spAutoFit/>
          </a:bodyPr>
          <a:lstStyle/>
          <a:p>
            <a:r>
              <a:rPr lang="zh-CN" altLang="en-US" sz="1600" dirty="0">
                <a:solidFill>
                  <a:prstClr val="black"/>
                </a:solidFill>
                <a:latin typeface="宋体" pitchFamily="2" charset="-122"/>
                <a:ea typeface="宋体" pitchFamily="2" charset="-122"/>
              </a:rPr>
              <a:t>超声探头扫描</a:t>
            </a:r>
            <a:r>
              <a:rPr lang="zh-CN" altLang="en-US" sz="1600" dirty="0">
                <a:solidFill>
                  <a:prstClr val="black"/>
                </a:solidFill>
                <a:latin typeface="Times New Roman" pitchFamily="18" charset="0"/>
                <a:ea typeface="宋体" pitchFamily="2" charset="-122"/>
                <a:cs typeface="Times New Roman" pitchFamily="18" charset="0"/>
              </a:rPr>
              <a:t>（</a:t>
            </a:r>
            <a:r>
              <a:rPr lang="en-US" altLang="zh-CN" sz="1600" dirty="0">
                <a:solidFill>
                  <a:prstClr val="black"/>
                </a:solidFill>
                <a:latin typeface="Times New Roman" pitchFamily="18" charset="0"/>
                <a:ea typeface="宋体" pitchFamily="2" charset="-122"/>
                <a:cs typeface="Times New Roman" pitchFamily="18" charset="0"/>
              </a:rPr>
              <a:t> A.Demčenko,2005; S.V.Teles,2008)</a:t>
            </a:r>
            <a:endParaRPr lang="zh-CN" altLang="en-US" sz="1600" dirty="0">
              <a:solidFill>
                <a:prstClr val="black"/>
              </a:solidFill>
              <a:latin typeface="Times New Roman" pitchFamily="18" charset="0"/>
              <a:ea typeface="宋体" pitchFamily="2" charset="-122"/>
              <a:cs typeface="Times New Roman" pitchFamily="18" charset="0"/>
            </a:endParaRPr>
          </a:p>
        </p:txBody>
      </p:sp>
      <p:sp>
        <p:nvSpPr>
          <p:cNvPr id="26" name="TextBox 25"/>
          <p:cNvSpPr txBox="1"/>
          <p:nvPr/>
        </p:nvSpPr>
        <p:spPr>
          <a:xfrm>
            <a:off x="1868931" y="3771171"/>
            <a:ext cx="3929090" cy="338554"/>
          </a:xfrm>
          <a:prstGeom prst="rect">
            <a:avLst/>
          </a:prstGeom>
          <a:noFill/>
        </p:spPr>
        <p:txBody>
          <a:bodyPr wrap="square" rtlCol="0">
            <a:spAutoFit/>
          </a:bodyPr>
          <a:lstStyle/>
          <a:p>
            <a:r>
              <a:rPr lang="zh-CN" altLang="en-US" sz="1600" dirty="0">
                <a:solidFill>
                  <a:prstClr val="black"/>
                </a:solidFill>
                <a:latin typeface="宋体" pitchFamily="2" charset="-122"/>
                <a:ea typeface="宋体" pitchFamily="2" charset="-122"/>
              </a:rPr>
              <a:t>激光测振仪扫描（</a:t>
            </a:r>
            <a:r>
              <a:rPr lang="en-US" altLang="zh-CN" sz="1600" dirty="0">
                <a:solidFill>
                  <a:prstClr val="black"/>
                </a:solidFill>
                <a:latin typeface="宋体" pitchFamily="2" charset="-122"/>
                <a:ea typeface="宋体" pitchFamily="2" charset="-122"/>
              </a:rPr>
              <a:t>Jung-</a:t>
            </a:r>
            <a:r>
              <a:rPr lang="en-US" altLang="zh-CN" sz="1600" dirty="0" err="1">
                <a:solidFill>
                  <a:prstClr val="black"/>
                </a:solidFill>
                <a:latin typeface="宋体" pitchFamily="2" charset="-122"/>
                <a:ea typeface="宋体" pitchFamily="2" charset="-122"/>
              </a:rPr>
              <a:t>RyuI</a:t>
            </a:r>
            <a:r>
              <a:rPr lang="en-US" altLang="zh-CN" sz="1600" dirty="0">
                <a:solidFill>
                  <a:prstClr val="black"/>
                </a:solidFill>
                <a:latin typeface="宋体" pitchFamily="2" charset="-122"/>
                <a:ea typeface="宋体" pitchFamily="2" charset="-122"/>
              </a:rPr>
              <a:t> Lee,2007 </a:t>
            </a:r>
            <a:r>
              <a:rPr lang="zh-CN" altLang="en-US" sz="1600" dirty="0">
                <a:solidFill>
                  <a:prstClr val="black"/>
                </a:solidFill>
                <a:latin typeface="宋体" pitchFamily="2" charset="-122"/>
                <a:ea typeface="宋体" pitchFamily="2" charset="-122"/>
              </a:rPr>
              <a:t>）</a:t>
            </a:r>
          </a:p>
        </p:txBody>
      </p:sp>
      <p:sp>
        <p:nvSpPr>
          <p:cNvPr id="27" name="TextBox 26"/>
          <p:cNvSpPr txBox="1"/>
          <p:nvPr/>
        </p:nvSpPr>
        <p:spPr>
          <a:xfrm>
            <a:off x="1898224" y="4277596"/>
            <a:ext cx="3000396" cy="830997"/>
          </a:xfrm>
          <a:prstGeom prst="rect">
            <a:avLst/>
          </a:prstGeom>
          <a:noFill/>
        </p:spPr>
        <p:txBody>
          <a:bodyPr wrap="square" rtlCol="0">
            <a:spAutoFit/>
          </a:bodyPr>
          <a:lstStyle/>
          <a:p>
            <a:r>
              <a:rPr lang="zh-CN" altLang="en-US" sz="1600" dirty="0">
                <a:solidFill>
                  <a:prstClr val="black"/>
                </a:solidFill>
                <a:latin typeface="宋体" pitchFamily="2" charset="-122"/>
                <a:ea typeface="宋体" pitchFamily="2" charset="-122"/>
              </a:rPr>
              <a:t>相控阵成像法（</a:t>
            </a:r>
            <a:r>
              <a:rPr lang="en-US" altLang="zh-CN" sz="1600" dirty="0">
                <a:solidFill>
                  <a:prstClr val="black"/>
                </a:solidFill>
                <a:latin typeface="宋体" pitchFamily="2" charset="-122"/>
                <a:ea typeface="宋体" pitchFamily="2" charset="-122"/>
              </a:rPr>
              <a:t>P.Kudela,2008; A.S.Purekar,2010;J.Rajagopalan,2006</a:t>
            </a:r>
            <a:r>
              <a:rPr lang="zh-CN" altLang="en-US" sz="1600" dirty="0">
                <a:solidFill>
                  <a:prstClr val="black"/>
                </a:solidFill>
                <a:latin typeface="宋体" pitchFamily="2" charset="-122"/>
                <a:ea typeface="宋体" pitchFamily="2" charset="-122"/>
              </a:rPr>
              <a:t>）</a:t>
            </a:r>
          </a:p>
        </p:txBody>
      </p:sp>
      <p:pic>
        <p:nvPicPr>
          <p:cNvPr id="1031" name="Picture 7"/>
          <p:cNvPicPr>
            <a:picLocks noChangeAspect="1" noChangeArrowheads="1"/>
          </p:cNvPicPr>
          <p:nvPr/>
        </p:nvPicPr>
        <p:blipFill>
          <a:blip r:embed="rId3" cstate="print"/>
          <a:srcRect r="4887"/>
          <a:stretch>
            <a:fillRect/>
          </a:stretch>
        </p:blipFill>
        <p:spPr bwMode="auto">
          <a:xfrm>
            <a:off x="5618439" y="3071787"/>
            <a:ext cx="1244885" cy="1220279"/>
          </a:xfrm>
          <a:prstGeom prst="roundRect">
            <a:avLst>
              <a:gd name="adj" fmla="val 8594"/>
            </a:avLst>
          </a:prstGeom>
          <a:solidFill>
            <a:srgbClr val="FFFFFF">
              <a:shade val="85000"/>
            </a:srgbClr>
          </a:solidFill>
          <a:ln>
            <a:noFill/>
          </a:ln>
          <a:effectLst/>
        </p:spPr>
      </p:pic>
      <p:pic>
        <p:nvPicPr>
          <p:cNvPr id="1033" name="Picture 9"/>
          <p:cNvPicPr>
            <a:picLocks noChangeAspect="1" noChangeArrowheads="1"/>
          </p:cNvPicPr>
          <p:nvPr/>
        </p:nvPicPr>
        <p:blipFill>
          <a:blip r:embed="rId4" cstate="print"/>
          <a:srcRect l="9625"/>
          <a:stretch>
            <a:fillRect/>
          </a:stretch>
        </p:blipFill>
        <p:spPr bwMode="auto">
          <a:xfrm>
            <a:off x="7081063" y="2784393"/>
            <a:ext cx="1657027" cy="1785546"/>
          </a:xfrm>
          <a:prstGeom prst="roundRect">
            <a:avLst>
              <a:gd name="adj" fmla="val 8594"/>
            </a:avLst>
          </a:prstGeom>
          <a:solidFill>
            <a:srgbClr val="FFFFFF">
              <a:shade val="85000"/>
            </a:srgbClr>
          </a:solidFill>
          <a:ln>
            <a:noFill/>
          </a:ln>
          <a:effectLst/>
        </p:spPr>
      </p:pic>
      <p:pic>
        <p:nvPicPr>
          <p:cNvPr id="28" name="Picture 1"/>
          <p:cNvPicPr>
            <a:picLocks noChangeAspect="1" noChangeArrowheads="1"/>
          </p:cNvPicPr>
          <p:nvPr/>
        </p:nvPicPr>
        <p:blipFill>
          <a:blip r:embed="rId5" cstate="print"/>
          <a:srcRect t="4524" b="5002"/>
          <a:stretch>
            <a:fillRect/>
          </a:stretch>
        </p:blipFill>
        <p:spPr bwMode="auto">
          <a:xfrm>
            <a:off x="5618439" y="4756599"/>
            <a:ext cx="2857520" cy="1058341"/>
          </a:xfrm>
          <a:prstGeom prst="roundRect">
            <a:avLst>
              <a:gd name="adj" fmla="val 8594"/>
            </a:avLst>
          </a:prstGeom>
          <a:solidFill>
            <a:srgbClr val="FFFFFF">
              <a:shade val="85000"/>
            </a:srgbClr>
          </a:solidFill>
          <a:ln>
            <a:noFill/>
          </a:ln>
          <a:effectLst/>
        </p:spPr>
      </p:pic>
      <p:pic>
        <p:nvPicPr>
          <p:cNvPr id="30" name="Picture 3"/>
          <p:cNvPicPr>
            <a:picLocks noChangeAspect="1" noChangeArrowheads="1"/>
          </p:cNvPicPr>
          <p:nvPr/>
        </p:nvPicPr>
        <p:blipFill>
          <a:blip r:embed="rId6" cstate="print"/>
          <a:srcRect l="7458" t="4494"/>
          <a:stretch>
            <a:fillRect/>
          </a:stretch>
        </p:blipFill>
        <p:spPr bwMode="auto">
          <a:xfrm>
            <a:off x="7475826" y="1285837"/>
            <a:ext cx="1262264" cy="1217849"/>
          </a:xfrm>
          <a:prstGeom prst="roundRect">
            <a:avLst>
              <a:gd name="adj" fmla="val 8594"/>
            </a:avLst>
          </a:prstGeom>
          <a:solidFill>
            <a:srgbClr val="FFFFFF">
              <a:shade val="85000"/>
            </a:srgbClr>
          </a:solidFill>
          <a:ln>
            <a:noFill/>
          </a:ln>
          <a:effectLst/>
        </p:spPr>
      </p:pic>
      <p:sp>
        <p:nvSpPr>
          <p:cNvPr id="32" name="矩形 31"/>
          <p:cNvSpPr/>
          <p:nvPr/>
        </p:nvSpPr>
        <p:spPr>
          <a:xfrm>
            <a:off x="1760786" y="5429240"/>
            <a:ext cx="3365024" cy="338554"/>
          </a:xfrm>
          <a:prstGeom prst="rect">
            <a:avLst/>
          </a:prstGeom>
        </p:spPr>
        <p:txBody>
          <a:bodyPr wrap="none">
            <a:spAutoFit/>
          </a:bodyPr>
          <a:lstStyle/>
          <a:p>
            <a:r>
              <a:rPr lang="en-US" altLang="zh-CN" sz="1600" dirty="0">
                <a:solidFill>
                  <a:prstClr val="black"/>
                </a:solidFill>
                <a:latin typeface="宋体" pitchFamily="2" charset="-122"/>
                <a:ea typeface="宋体" pitchFamily="2" charset="-122"/>
              </a:rPr>
              <a:t>(</a:t>
            </a:r>
            <a:r>
              <a:rPr lang="en-US" altLang="zh-CN" sz="1600" dirty="0" err="1">
                <a:solidFill>
                  <a:prstClr val="black"/>
                </a:solidFill>
                <a:latin typeface="宋体" pitchFamily="2" charset="-122"/>
                <a:ea typeface="宋体" pitchFamily="2" charset="-122"/>
              </a:rPr>
              <a:t>G.R.Liu</a:t>
            </a:r>
            <a:r>
              <a:rPr lang="zh-CN" altLang="en-US" sz="1600" dirty="0">
                <a:solidFill>
                  <a:prstClr val="black"/>
                </a:solidFill>
                <a:latin typeface="宋体" pitchFamily="2" charset="-122"/>
                <a:ea typeface="宋体" pitchFamily="2" charset="-122"/>
              </a:rPr>
              <a:t>，</a:t>
            </a:r>
            <a:r>
              <a:rPr lang="en-US" altLang="zh-CN" sz="1600" dirty="0">
                <a:solidFill>
                  <a:prstClr val="black"/>
                </a:solidFill>
                <a:latin typeface="宋体" pitchFamily="2" charset="-122"/>
                <a:ea typeface="宋体" pitchFamily="2" charset="-122"/>
              </a:rPr>
              <a:t>2003</a:t>
            </a:r>
            <a:r>
              <a:rPr lang="zh-CN" altLang="en-US" sz="1600" dirty="0">
                <a:solidFill>
                  <a:prstClr val="black"/>
                </a:solidFill>
                <a:latin typeface="宋体" pitchFamily="2" charset="-122"/>
                <a:ea typeface="宋体" pitchFamily="2" charset="-122"/>
              </a:rPr>
              <a:t>；</a:t>
            </a:r>
            <a:r>
              <a:rPr lang="en-US" altLang="zh-CN" sz="1600" dirty="0">
                <a:solidFill>
                  <a:prstClr val="black"/>
                </a:solidFill>
                <a:latin typeface="宋体" pitchFamily="2" charset="-122"/>
                <a:ea typeface="宋体" pitchFamily="2" charset="-122"/>
              </a:rPr>
              <a:t>H.T.Banks,2000)</a:t>
            </a:r>
            <a:endParaRPr lang="zh-CN" altLang="en-US" sz="1600" dirty="0">
              <a:solidFill>
                <a:prstClr val="black"/>
              </a:solidFill>
              <a:latin typeface="宋体" pitchFamily="2" charset="-122"/>
              <a:ea typeface="宋体" pitchFamily="2" charset="-122"/>
            </a:endParaRPr>
          </a:p>
        </p:txBody>
      </p:sp>
      <p:sp>
        <p:nvSpPr>
          <p:cNvPr id="33" name="TextBox 32"/>
          <p:cNvSpPr txBox="1"/>
          <p:nvPr/>
        </p:nvSpPr>
        <p:spPr>
          <a:xfrm>
            <a:off x="1903662" y="6011756"/>
            <a:ext cx="6715172" cy="400110"/>
          </a:xfrm>
          <a:prstGeom prst="rect">
            <a:avLst/>
          </a:prstGeom>
          <a:noFill/>
          <a:ln>
            <a:solidFill>
              <a:srgbClr val="FFC000"/>
            </a:solidFill>
          </a:ln>
        </p:spPr>
        <p:txBody>
          <a:bodyPr wrap="square" rtlCol="0" anchor="ctr" anchorCtr="0">
            <a:spAutoFit/>
          </a:bodyPr>
          <a:lstStyle/>
          <a:p>
            <a:pPr algn="ctr"/>
            <a:r>
              <a:rPr lang="zh-CN" altLang="en-US" sz="2000" b="1" dirty="0">
                <a:solidFill>
                  <a:srgbClr val="FF0000"/>
                </a:solidFill>
                <a:latin typeface="宋体" pitchFamily="2" charset="-122"/>
                <a:ea typeface="宋体" pitchFamily="2" charset="-122"/>
              </a:rPr>
              <a:t>很多</a:t>
            </a:r>
            <a:r>
              <a:rPr lang="zh-CN" altLang="en-US" sz="2000" b="1" dirty="0" smtClean="0">
                <a:solidFill>
                  <a:srgbClr val="FF0000"/>
                </a:solidFill>
                <a:latin typeface="宋体" pitchFamily="2" charset="-122"/>
                <a:ea typeface="宋体" pitchFamily="2" charset="-122"/>
              </a:rPr>
              <a:t>算法都只是针对简单结构</a:t>
            </a:r>
            <a:r>
              <a:rPr lang="zh-CN" altLang="en-US" sz="2000" b="1" dirty="0" smtClean="0">
                <a:solidFill>
                  <a:srgbClr val="FF0000"/>
                </a:solidFill>
                <a:latin typeface="宋体" pitchFamily="2" charset="-122"/>
                <a:ea typeface="宋体" pitchFamily="2" charset="-122"/>
              </a:rPr>
              <a:t>，对</a:t>
            </a:r>
            <a:r>
              <a:rPr lang="zh-CN" altLang="en-US" sz="2000" b="1" dirty="0" smtClean="0">
                <a:solidFill>
                  <a:srgbClr val="FF0000"/>
                </a:solidFill>
                <a:latin typeface="宋体" pitchFamily="2" charset="-122"/>
                <a:ea typeface="宋体" pitchFamily="2" charset="-122"/>
              </a:rPr>
              <a:t>复杂</a:t>
            </a:r>
            <a:r>
              <a:rPr lang="zh-CN" altLang="en-US" sz="2000" b="1" dirty="0" smtClean="0">
                <a:solidFill>
                  <a:srgbClr val="FF0000"/>
                </a:solidFill>
                <a:latin typeface="宋体" pitchFamily="2" charset="-122"/>
                <a:ea typeface="宋体" pitchFamily="2" charset="-122"/>
              </a:rPr>
              <a:t>结构</a:t>
            </a:r>
            <a:r>
              <a:rPr lang="zh-CN" altLang="en-US" sz="2000" b="1" dirty="0">
                <a:solidFill>
                  <a:srgbClr val="FF0000"/>
                </a:solidFill>
                <a:latin typeface="宋体" pitchFamily="2" charset="-122"/>
                <a:ea typeface="宋体" pitchFamily="2" charset="-122"/>
              </a:rPr>
              <a:t>并不适用</a:t>
            </a:r>
          </a:p>
        </p:txBody>
      </p:sp>
      <p:pic>
        <p:nvPicPr>
          <p:cNvPr id="34" name="Picture 10"/>
          <p:cNvPicPr>
            <a:picLocks noChangeAspect="1" noChangeArrowheads="1"/>
          </p:cNvPicPr>
          <p:nvPr/>
        </p:nvPicPr>
        <p:blipFill>
          <a:blip r:embed="rId7"/>
          <a:srcRect/>
          <a:stretch>
            <a:fillRect/>
          </a:stretch>
        </p:blipFill>
        <p:spPr bwMode="auto">
          <a:xfrm>
            <a:off x="4714778" y="1357275"/>
            <a:ext cx="1332288" cy="1133465"/>
          </a:xfrm>
          <a:prstGeom prst="rect">
            <a:avLst/>
          </a:prstGeom>
          <a:noFill/>
          <a:ln w="9525" algn="ctr">
            <a:noFill/>
            <a:miter lim="800000"/>
            <a:headEnd/>
            <a:tailEnd/>
          </a:ln>
        </p:spPr>
      </p:pic>
      <p:sp>
        <p:nvSpPr>
          <p:cNvPr id="29" name="标题 2"/>
          <p:cNvSpPr txBox="1">
            <a:spLocks/>
          </p:cNvSpPr>
          <p:nvPr/>
        </p:nvSpPr>
        <p:spPr>
          <a:xfrm>
            <a:off x="2377" y="435102"/>
            <a:ext cx="10972800" cy="1143000"/>
          </a:xfrm>
          <a:prstGeom prst="rect">
            <a:avLst/>
          </a:prstGeom>
        </p:spPr>
        <p:txBody>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zh-CN" altLang="en-US" sz="2400" dirty="0" smtClean="0">
                <a:solidFill>
                  <a:srgbClr val="464646"/>
                </a:solidFill>
              </a:rPr>
              <a:t>  研究现状</a:t>
            </a:r>
            <a:r>
              <a:rPr lang="en-US" altLang="zh-CN" sz="2400" dirty="0" smtClean="0">
                <a:solidFill>
                  <a:srgbClr val="464646"/>
                </a:solidFill>
              </a:rPr>
              <a:t>-</a:t>
            </a:r>
            <a:r>
              <a:rPr lang="zh-CN" altLang="en-US" sz="2400" dirty="0" smtClean="0">
                <a:solidFill>
                  <a:srgbClr val="464646"/>
                </a:solidFill>
              </a:rPr>
              <a:t>基于</a:t>
            </a:r>
            <a:r>
              <a:rPr lang="zh-CN" altLang="en-US" sz="2400" dirty="0">
                <a:solidFill>
                  <a:srgbClr val="464646"/>
                </a:solidFill>
              </a:rPr>
              <a:t>导波</a:t>
            </a:r>
            <a:r>
              <a:rPr lang="zh-CN" altLang="en-US" sz="2400" dirty="0" smtClean="0">
                <a:solidFill>
                  <a:srgbClr val="464646"/>
                </a:solidFill>
              </a:rPr>
              <a:t>的</a:t>
            </a:r>
            <a:r>
              <a:rPr lang="zh-CN" altLang="en-US" sz="2400" dirty="0" smtClean="0">
                <a:solidFill>
                  <a:srgbClr val="464646"/>
                </a:solidFill>
              </a:rPr>
              <a:t>复合材料损伤检测方法</a:t>
            </a:r>
            <a:endParaRPr lang="zh-CN" altLang="en-US" sz="2400" dirty="0">
              <a:solidFill>
                <a:srgbClr val="464646"/>
              </a:solidFill>
            </a:endParaRPr>
          </a:p>
        </p:txBody>
      </p:sp>
      <p:sp>
        <p:nvSpPr>
          <p:cNvPr id="4" name="文本框 3"/>
          <p:cNvSpPr txBox="1"/>
          <p:nvPr/>
        </p:nvSpPr>
        <p:spPr>
          <a:xfrm>
            <a:off x="1797492" y="2818019"/>
            <a:ext cx="3606632" cy="338554"/>
          </a:xfrm>
          <a:prstGeom prst="rect">
            <a:avLst/>
          </a:prstGeom>
          <a:noFill/>
        </p:spPr>
        <p:txBody>
          <a:bodyPr wrap="square" rtlCol="0">
            <a:spAutoFit/>
          </a:bodyPr>
          <a:lstStyle/>
          <a:p>
            <a:r>
              <a:rPr lang="zh-CN" altLang="en-US" sz="1600" dirty="0" smtClean="0">
                <a:solidFill>
                  <a:prstClr val="black"/>
                </a:solidFill>
                <a:latin typeface="宋体" panose="02010600030101010101" pitchFamily="2" charset="-122"/>
                <a:ea typeface="宋体" panose="02010600030101010101" pitchFamily="2" charset="-122"/>
              </a:rPr>
              <a:t>考虑波阵面方程（</a:t>
            </a:r>
            <a:r>
              <a:rPr lang="en-US" altLang="zh-CN" sz="1600" dirty="0" err="1" smtClean="0">
                <a:solidFill>
                  <a:prstClr val="black"/>
                </a:solidFill>
                <a:latin typeface="宋体" panose="02010600030101010101" pitchFamily="2" charset="-122"/>
                <a:ea typeface="宋体" panose="02010600030101010101" pitchFamily="2" charset="-122"/>
              </a:rPr>
              <a:t>B.Li</a:t>
            </a:r>
            <a:r>
              <a:rPr lang="en-US" altLang="zh-CN" sz="1600" dirty="0" smtClean="0">
                <a:solidFill>
                  <a:prstClr val="black"/>
                </a:solidFill>
                <a:latin typeface="宋体" panose="02010600030101010101" pitchFamily="2" charset="-122"/>
                <a:ea typeface="宋体" panose="02010600030101010101" pitchFamily="2" charset="-122"/>
              </a:rPr>
              <a:t>, 2013)</a:t>
            </a:r>
            <a:endParaRPr lang="zh-CN" altLang="en-US" sz="1600" dirty="0">
              <a:solidFill>
                <a:prstClr val="black"/>
              </a:solidFill>
              <a:latin typeface="宋体" panose="02010600030101010101" pitchFamily="2" charset="-122"/>
              <a:ea typeface="宋体" panose="02010600030101010101" pitchFamily="2" charset="-122"/>
            </a:endParaRPr>
          </a:p>
        </p:txBody>
      </p:sp>
      <p:pic>
        <p:nvPicPr>
          <p:cNvPr id="31" name="图片 0" descr="三种铺层整理.tif"/>
          <p:cNvPicPr>
            <a:picLocks noChangeAspect="1" noChangeArrowheads="1"/>
          </p:cNvPicPr>
          <p:nvPr/>
        </p:nvPicPr>
        <p:blipFill>
          <a:blip r:embed="rId8"/>
          <a:srcRect t="18591" b="7581"/>
          <a:stretch>
            <a:fillRect/>
          </a:stretch>
        </p:blipFill>
        <p:spPr bwMode="auto">
          <a:xfrm>
            <a:off x="9153632" y="1226787"/>
            <a:ext cx="2894128" cy="2136640"/>
          </a:xfrm>
          <a:prstGeom prst="rect">
            <a:avLst/>
          </a:prstGeom>
          <a:noFill/>
        </p:spPr>
      </p:pic>
    </p:spTree>
    <p:extLst>
      <p:ext uri="{BB962C8B-B14F-4D97-AF65-F5344CB8AC3E}">
        <p14:creationId xmlns:p14="http://schemas.microsoft.com/office/powerpoint/2010/main" val="1927554496"/>
      </p:ext>
    </p:extLst>
  </p:cSld>
  <p:clrMapOvr>
    <a:masterClrMapping/>
  </p:clrMapOvr>
  <mc:AlternateContent xmlns:mc="http://schemas.openxmlformats.org/markup-compatibility/2006">
    <mc:Choice xmlns:p14="http://schemas.microsoft.com/office/powerpoint/2010/main" Requires="p14">
      <p:transition spd="slow" p14:dur="2000" advTm="45049"/>
    </mc:Choice>
    <mc:Fallback>
      <p:transition spd="slow" advTm="45049"/>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5" id="{6D62F69E-8823-4FD6-8A08-6AA2DD270D96}" vid="{540B4666-F12A-4142-992E-F9928A34AAB2}"/>
    </a:ext>
  </a:extLst>
</a:theme>
</file>

<file path=ppt/theme/theme3.xml><?xml version="1.0" encoding="utf-8"?>
<a:theme xmlns:a="http://schemas.openxmlformats.org/drawingml/2006/main" name="1_主题5">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5" id="{6D62F69E-8823-4FD6-8A08-6AA2DD270D96}" vid="{540B4666-F12A-4142-992E-F9928A34AAB2}"/>
    </a:ext>
  </a:extLst>
</a:theme>
</file>

<file path=ppt/theme/theme4.xml><?xml version="1.0" encoding="utf-8"?>
<a:theme xmlns:a="http://schemas.openxmlformats.org/drawingml/2006/main" name="2_主题5">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5" id="{6D62F69E-8823-4FD6-8A08-6AA2DD270D96}" vid="{540B4666-F12A-4142-992E-F9928A34AAB2}"/>
    </a:ext>
  </a:extLst>
</a:theme>
</file>

<file path=ppt/theme/theme5.xml><?xml version="1.0" encoding="utf-8"?>
<a:theme xmlns:a="http://schemas.openxmlformats.org/drawingml/2006/main" name="3_主题5">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5" id="{6D62F69E-8823-4FD6-8A08-6AA2DD270D96}" vid="{540B4666-F12A-4142-992E-F9928A34AAB2}"/>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3615</TotalTime>
  <Words>1070</Words>
  <Application>Microsoft Office PowerPoint</Application>
  <PresentationFormat>宽屏</PresentationFormat>
  <Paragraphs>146</Paragraphs>
  <Slides>21</Slides>
  <Notes>3</Notes>
  <HiddenSlides>0</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21</vt:i4>
      </vt:variant>
    </vt:vector>
  </HeadingPairs>
  <TitlesOfParts>
    <vt:vector size="37" baseType="lpstr">
      <vt:lpstr>黑体</vt:lpstr>
      <vt:lpstr>宋体</vt:lpstr>
      <vt:lpstr>Arial</vt:lpstr>
      <vt:lpstr>Calibri</vt:lpstr>
      <vt:lpstr>Calibri Light</vt:lpstr>
      <vt:lpstr>Lucida Sans Unicode</vt:lpstr>
      <vt:lpstr>Times New Roman</vt:lpstr>
      <vt:lpstr>Verdana</vt:lpstr>
      <vt:lpstr>Wingdings</vt:lpstr>
      <vt:lpstr>Wingdings 2</vt:lpstr>
      <vt:lpstr>Wingdings 3</vt:lpstr>
      <vt:lpstr>Office 主题</vt:lpstr>
      <vt:lpstr>主题5</vt:lpstr>
      <vt:lpstr>1_主题5</vt:lpstr>
      <vt:lpstr>2_主题5</vt:lpstr>
      <vt:lpstr>3_主题5</vt:lpstr>
      <vt:lpstr>复合材料结构的动态响应及损伤检测方法的研究 </vt:lpstr>
      <vt:lpstr>目录</vt:lpstr>
      <vt:lpstr>目录</vt:lpstr>
      <vt:lpstr>研究背景及意义</vt:lpstr>
      <vt:lpstr>目录</vt:lpstr>
      <vt:lpstr>研究现状-复合材料结构动态响应</vt:lpstr>
      <vt:lpstr>研究现状-复合材料结构动态响应</vt:lpstr>
      <vt:lpstr>PowerPoint 演示文稿</vt:lpstr>
      <vt:lpstr>PowerPoint 演示文稿</vt:lpstr>
      <vt:lpstr>研究现状-复合材料结构的损伤检测</vt:lpstr>
      <vt:lpstr>目录</vt:lpstr>
      <vt:lpstr>研究设想及初步成果</vt:lpstr>
      <vt:lpstr>研究设想与初步成果</vt:lpstr>
      <vt:lpstr>研究设想与初步成果</vt:lpstr>
      <vt:lpstr>研究设想与初步成果</vt:lpstr>
      <vt:lpstr>研究设想及初步成果</vt:lpstr>
      <vt:lpstr>研究设想及初步成果</vt:lpstr>
      <vt:lpstr>目录</vt:lpstr>
      <vt:lpstr>创新点及工作计划</vt:lpstr>
      <vt:lpstr>创新点及研究计划</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复合材料结构的动态响应及损伤检测的方法研究 </dc:title>
  <dc:creator>afan</dc:creator>
  <cp:lastModifiedBy>afan</cp:lastModifiedBy>
  <cp:revision>43</cp:revision>
  <dcterms:created xsi:type="dcterms:W3CDTF">2016-01-11T13:31:30Z</dcterms:created>
  <dcterms:modified xsi:type="dcterms:W3CDTF">2016-01-14T01:47:08Z</dcterms:modified>
</cp:coreProperties>
</file>